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3" r:id="rId5"/>
    <p:sldId id="265" r:id="rId6"/>
    <p:sldId id="280" r:id="rId7"/>
    <p:sldId id="264" r:id="rId8"/>
    <p:sldId id="271" r:id="rId9"/>
    <p:sldId id="284" r:id="rId10"/>
    <p:sldId id="266" r:id="rId11"/>
    <p:sldId id="274" r:id="rId12"/>
    <p:sldId id="283" r:id="rId13"/>
    <p:sldId id="276" r:id="rId14"/>
    <p:sldId id="285" r:id="rId15"/>
    <p:sldId id="277" r:id="rId16"/>
    <p:sldId id="278" r:id="rId17"/>
    <p:sldId id="282" r:id="rId18"/>
    <p:sldId id="281" r:id="rId19"/>
    <p:sldId id="268" r:id="rId20"/>
    <p:sldId id="270" r:id="rId21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HY헤드라인M" panose="02030600000101010101" pitchFamily="18" charset="-127"/>
      <p:regular r:id="rId27"/>
    </p:embeddedFont>
    <p:embeddedFont>
      <p:font typeface="Neue Machina Ultra-Bold" panose="020B0600000101010101" charset="0"/>
      <p:regular r:id="rId28"/>
    </p:embeddedFont>
    <p:embeddedFont>
      <p:font typeface="TT Commons Pro" panose="020B0600000101010101" charset="0"/>
      <p:regular r:id="rId29"/>
    </p:embeddedFont>
    <p:embeddedFont>
      <p:font typeface="TT Commons Pro Bold" panose="020B0600000101010101" charset="0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4262"/>
    <a:srgbClr val="FFBD59"/>
    <a:srgbClr val="F3F2F1"/>
    <a:srgbClr val="FAD2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11" autoAdjust="0"/>
    <p:restoredTop sz="94458" autoAdjust="0"/>
  </p:normalViewPr>
  <p:slideViewPr>
    <p:cSldViewPr>
      <p:cViewPr varScale="1">
        <p:scale>
          <a:sx n="54" d="100"/>
          <a:sy n="54" d="100"/>
        </p:scale>
        <p:origin x="792" y="11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18777-ED23-4B6A-9A71-004C969CBEF1}" type="datetimeFigureOut">
              <a:rPr lang="ko-KR" altLang="en-US" smtClean="0"/>
              <a:t>2023-11-27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988F2-B284-4907-9200-20CF8E37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656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988F2-B284-4907-9200-20CF8E37D38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579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988F2-B284-4907-9200-20CF8E37D38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602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988F2-B284-4907-9200-20CF8E37D38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616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988F2-B284-4907-9200-20CF8E37D38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2219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988F2-B284-4907-9200-20CF8E37D38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560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988F2-B284-4907-9200-20CF8E37D38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102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988F2-B284-4907-9200-20CF8E37D38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185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jpe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92565" y="7958581"/>
            <a:ext cx="19241762" cy="2739963"/>
            <a:chOff x="0" y="0"/>
            <a:chExt cx="5067789" cy="7216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67789" cy="721636"/>
            </a:xfrm>
            <a:custGeom>
              <a:avLst/>
              <a:gdLst/>
              <a:ahLst/>
              <a:cxnLst/>
              <a:rect l="l" t="t" r="r" b="b"/>
              <a:pathLst>
                <a:path w="5067789" h="721636">
                  <a:moveTo>
                    <a:pt x="0" y="0"/>
                  </a:moveTo>
                  <a:lnTo>
                    <a:pt x="5067789" y="0"/>
                  </a:lnTo>
                  <a:lnTo>
                    <a:pt x="5067789" y="721636"/>
                  </a:lnTo>
                  <a:lnTo>
                    <a:pt x="0" y="721636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5067789" cy="7502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400800" y="1049743"/>
            <a:ext cx="12994739" cy="41549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9000" b="1" spc="-320" dirty="0" err="1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세네뜨리아</a:t>
            </a:r>
            <a:r>
              <a:rPr lang="ko-KR" altLang="en-US" sz="9000" b="1" spc="-320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</a:t>
            </a:r>
            <a:endParaRPr lang="en-US" altLang="ko-KR" sz="9000" b="1" spc="-320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9000" b="1" spc="-320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Full Stack Platform </a:t>
            </a:r>
          </a:p>
          <a:p>
            <a:pPr algn="ctr"/>
            <a:r>
              <a:rPr lang="ko-KR" altLang="en-US" sz="9000" b="1" spc="-320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설계 및 구현</a:t>
            </a:r>
            <a:endParaRPr lang="en-US" altLang="ko-KR" sz="9000" b="1" spc="-320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448637" y="5510754"/>
            <a:ext cx="7394733" cy="1370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Enterprise 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환경에서 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Spring Boot Full Stack 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기반의 </a:t>
            </a:r>
            <a:endParaRPr lang="en-US" altLang="ko-KR" sz="2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Mobile Web App 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실시간 재고 시스템의 설계 및 구현</a:t>
            </a:r>
            <a:endParaRPr lang="en-US" altLang="ko-KR" sz="2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사각형: 둥근 한쪽 모서리 15">
            <a:extLst>
              <a:ext uri="{FF2B5EF4-FFF2-40B4-BE49-F238E27FC236}">
                <a16:creationId xmlns:a16="http://schemas.microsoft.com/office/drawing/2014/main" id="{502310A1-45D6-3EF8-D4A1-464578AE43C4}"/>
              </a:ext>
            </a:extLst>
          </p:cNvPr>
          <p:cNvSpPr/>
          <p:nvPr/>
        </p:nvSpPr>
        <p:spPr>
          <a:xfrm>
            <a:off x="554206" y="1218036"/>
            <a:ext cx="7078846" cy="5772102"/>
          </a:xfrm>
          <a:prstGeom prst="round1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5662F4DE-BB9F-F8E1-C03D-12E4609AD0D6}"/>
              </a:ext>
            </a:extLst>
          </p:cNvPr>
          <p:cNvSpPr txBox="1"/>
          <p:nvPr/>
        </p:nvSpPr>
        <p:spPr>
          <a:xfrm>
            <a:off x="12112646" y="8349543"/>
            <a:ext cx="6736551" cy="15758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2021219008 </a:t>
            </a:r>
            <a:r>
              <a:rPr lang="ko-KR" altLang="en-US" sz="2400" dirty="0" err="1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김언지</a:t>
            </a:r>
            <a:r>
              <a:rPr lang="ko-KR" altLang="en-US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altLang="ko-KR" sz="2400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2018219063 </a:t>
            </a:r>
            <a:r>
              <a:rPr lang="ko-KR" altLang="en-US" sz="2400" dirty="0" err="1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이한준</a:t>
            </a:r>
            <a:r>
              <a:rPr lang="ko-KR" altLang="en-US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2018219066 </a:t>
            </a:r>
            <a:r>
              <a:rPr lang="ko-KR" altLang="en-US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전태현</a:t>
            </a:r>
            <a:endParaRPr lang="en-US" altLang="ko-KR" sz="2400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2019219013 </a:t>
            </a:r>
            <a:r>
              <a:rPr lang="ko-KR" altLang="en-US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김영훈 </a:t>
            </a:r>
            <a:r>
              <a:rPr lang="en-US" altLang="ko-KR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2021219007 </a:t>
            </a:r>
            <a:r>
              <a:rPr lang="ko-KR" altLang="en-US" sz="24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김민지</a:t>
            </a:r>
            <a:endParaRPr lang="en-US" altLang="ko-KR" sz="2400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2FFD0D9D-91F2-9DAF-CD27-D4DA998564D6}"/>
              </a:ext>
            </a:extLst>
          </p:cNvPr>
          <p:cNvSpPr txBox="1"/>
          <p:nvPr/>
        </p:nvSpPr>
        <p:spPr>
          <a:xfrm>
            <a:off x="1014919" y="8838418"/>
            <a:ext cx="4869045" cy="5116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altLang="ko-KR" sz="6000" dirty="0">
                <a:solidFill>
                  <a:srgbClr val="FFBD59"/>
                </a:solidFill>
                <a:latin typeface="TT Commons Pro Bold"/>
              </a:rPr>
              <a:t>Bread Team</a:t>
            </a:r>
            <a:endParaRPr lang="en-US" sz="6000" dirty="0">
              <a:solidFill>
                <a:srgbClr val="FFBD59"/>
              </a:solidFill>
              <a:latin typeface="TT Commons Pro Bold"/>
            </a:endParaRPr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33BBAB91-2ABE-9903-CDA5-4C6345D3F4CB}"/>
              </a:ext>
            </a:extLst>
          </p:cNvPr>
          <p:cNvSpPr/>
          <p:nvPr/>
        </p:nvSpPr>
        <p:spPr>
          <a:xfrm>
            <a:off x="16002000" y="-1005106"/>
            <a:ext cx="2060407" cy="2075977"/>
          </a:xfrm>
          <a:custGeom>
            <a:avLst/>
            <a:gdLst/>
            <a:ahLst/>
            <a:cxnLst/>
            <a:rect l="l" t="t" r="r" b="b"/>
            <a:pathLst>
              <a:path w="2060407" h="2075977">
                <a:moveTo>
                  <a:pt x="0" y="0"/>
                </a:moveTo>
                <a:lnTo>
                  <a:pt x="2060407" y="0"/>
                </a:lnTo>
                <a:lnTo>
                  <a:pt x="2060407" y="2075977"/>
                </a:lnTo>
                <a:lnTo>
                  <a:pt x="0" y="20759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5E1609-FFE1-6D10-5680-E009460C062A}"/>
              </a:ext>
            </a:extLst>
          </p:cNvPr>
          <p:cNvSpPr txBox="1"/>
          <p:nvPr/>
        </p:nvSpPr>
        <p:spPr>
          <a:xfrm>
            <a:off x="1014919" y="9667895"/>
            <a:ext cx="2667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2023. 11. 30</a:t>
            </a:r>
            <a:endParaRPr lang="ko-KR" altLang="en-US" sz="2500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-532100" y="1313552"/>
            <a:ext cx="193522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7489853" y="6721654"/>
            <a:ext cx="1828350" cy="1842166"/>
          </a:xfrm>
          <a:custGeom>
            <a:avLst/>
            <a:gdLst/>
            <a:ahLst/>
            <a:cxnLst/>
            <a:rect l="l" t="t" r="r" b="b"/>
            <a:pathLst>
              <a:path w="1828350" h="1842166">
                <a:moveTo>
                  <a:pt x="0" y="0"/>
                </a:moveTo>
                <a:lnTo>
                  <a:pt x="1828351" y="0"/>
                </a:lnTo>
                <a:lnTo>
                  <a:pt x="1828351" y="1842166"/>
                </a:lnTo>
                <a:lnTo>
                  <a:pt x="0" y="1842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-1031707" y="581439"/>
            <a:ext cx="1788176" cy="1801689"/>
          </a:xfrm>
          <a:custGeom>
            <a:avLst/>
            <a:gdLst/>
            <a:ahLst/>
            <a:cxnLst/>
            <a:rect l="l" t="t" r="r" b="b"/>
            <a:pathLst>
              <a:path w="1788176" h="1801689">
                <a:moveTo>
                  <a:pt x="0" y="0"/>
                </a:moveTo>
                <a:lnTo>
                  <a:pt x="1788176" y="0"/>
                </a:lnTo>
                <a:lnTo>
                  <a:pt x="1788176" y="1801689"/>
                </a:lnTo>
                <a:lnTo>
                  <a:pt x="0" y="1801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880482" y="581439"/>
            <a:ext cx="12527036" cy="1502326"/>
            <a:chOff x="0" y="0"/>
            <a:chExt cx="677747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777475" cy="812800"/>
            </a:xfrm>
            <a:custGeom>
              <a:avLst/>
              <a:gdLst/>
              <a:ahLst/>
              <a:cxnLst/>
              <a:rect l="l" t="t" r="r" b="b"/>
              <a:pathLst>
                <a:path w="6777475" h="812800">
                  <a:moveTo>
                    <a:pt x="12360" y="0"/>
                  </a:moveTo>
                  <a:lnTo>
                    <a:pt x="6765114" y="0"/>
                  </a:lnTo>
                  <a:cubicBezTo>
                    <a:pt x="6768392" y="0"/>
                    <a:pt x="6771536" y="1302"/>
                    <a:pt x="6773855" y="3620"/>
                  </a:cubicBezTo>
                  <a:cubicBezTo>
                    <a:pt x="6776172" y="5938"/>
                    <a:pt x="6777475" y="9082"/>
                    <a:pt x="6777475" y="12360"/>
                  </a:cubicBezTo>
                  <a:lnTo>
                    <a:pt x="6777475" y="800440"/>
                  </a:lnTo>
                  <a:cubicBezTo>
                    <a:pt x="6777475" y="807266"/>
                    <a:pt x="6771941" y="812800"/>
                    <a:pt x="6765114" y="812800"/>
                  </a:cubicBezTo>
                  <a:lnTo>
                    <a:pt x="12360" y="812800"/>
                  </a:lnTo>
                  <a:cubicBezTo>
                    <a:pt x="5534" y="812800"/>
                    <a:pt x="0" y="807266"/>
                    <a:pt x="0" y="800440"/>
                  </a:cubicBezTo>
                  <a:lnTo>
                    <a:pt x="0" y="12360"/>
                  </a:lnTo>
                  <a:cubicBezTo>
                    <a:pt x="0" y="5534"/>
                    <a:pt x="5534" y="0"/>
                    <a:pt x="12360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777475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393143" y="581439"/>
            <a:ext cx="11501711" cy="1391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altLang="ko-KR" sz="8378" b="1" dirty="0">
                <a:solidFill>
                  <a:srgbClr val="FFBD59"/>
                </a:solidFill>
                <a:latin typeface="Neue Machina Ultra-Bold"/>
              </a:rPr>
              <a:t>Use</a:t>
            </a:r>
            <a:r>
              <a:rPr lang="ko-KR" altLang="en-US" sz="8378" b="1" dirty="0">
                <a:solidFill>
                  <a:srgbClr val="FFBD59"/>
                </a:solidFill>
                <a:latin typeface="Neue Machina Ultra-Bold"/>
              </a:rPr>
              <a:t> </a:t>
            </a:r>
            <a:r>
              <a:rPr lang="en-US" altLang="ko-KR" sz="8378" b="1" dirty="0">
                <a:solidFill>
                  <a:srgbClr val="FFBD59"/>
                </a:solidFill>
                <a:latin typeface="Neue Machina Ultra-Bold"/>
              </a:rPr>
              <a:t>Case Diagram</a:t>
            </a:r>
            <a:r>
              <a:rPr lang="ko-KR" altLang="en-US" sz="8378" b="1" dirty="0">
                <a:solidFill>
                  <a:srgbClr val="FFBD59"/>
                </a:solidFill>
                <a:latin typeface="Neue Machina Ultra-Bold"/>
              </a:rPr>
              <a:t> </a:t>
            </a:r>
            <a:endParaRPr lang="en-US" sz="8378" b="1" dirty="0">
              <a:solidFill>
                <a:srgbClr val="FFBD59"/>
              </a:solidFill>
              <a:latin typeface="Neue Machina Ultra-Bold"/>
            </a:endParaRPr>
          </a:p>
        </p:txBody>
      </p:sp>
      <p:sp>
        <p:nvSpPr>
          <p:cNvPr id="44" name="TextBox 4">
            <a:extLst>
              <a:ext uri="{FF2B5EF4-FFF2-40B4-BE49-F238E27FC236}">
                <a16:creationId xmlns:a16="http://schemas.microsoft.com/office/drawing/2014/main" id="{2835F75E-82DD-2A8B-94C3-EEE9E84F1F27}"/>
              </a:ext>
            </a:extLst>
          </p:cNvPr>
          <p:cNvSpPr txBox="1"/>
          <p:nvPr/>
        </p:nvSpPr>
        <p:spPr>
          <a:xfrm>
            <a:off x="-532100" y="9417105"/>
            <a:ext cx="19352200" cy="148178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grpSp>
        <p:nvGrpSpPr>
          <p:cNvPr id="45" name="Group 2">
            <a:extLst>
              <a:ext uri="{FF2B5EF4-FFF2-40B4-BE49-F238E27FC236}">
                <a16:creationId xmlns:a16="http://schemas.microsoft.com/office/drawing/2014/main" id="{1C0DCC64-AFE9-F1D6-3B73-AAD954D80B19}"/>
              </a:ext>
            </a:extLst>
          </p:cNvPr>
          <p:cNvGrpSpPr/>
          <p:nvPr/>
        </p:nvGrpSpPr>
        <p:grpSpPr>
          <a:xfrm>
            <a:off x="-496931" y="9690788"/>
            <a:ext cx="19352200" cy="1380969"/>
            <a:chOff x="0" y="0"/>
            <a:chExt cx="5096876" cy="391435"/>
          </a:xfrm>
        </p:grpSpPr>
        <p:sp>
          <p:nvSpPr>
            <p:cNvPr id="46" name="Freeform 3">
              <a:extLst>
                <a:ext uri="{FF2B5EF4-FFF2-40B4-BE49-F238E27FC236}">
                  <a16:creationId xmlns:a16="http://schemas.microsoft.com/office/drawing/2014/main" id="{A37BBA00-3D1A-1AAE-5D5D-E252A9CA9808}"/>
                </a:ext>
              </a:extLst>
            </p:cNvPr>
            <p:cNvSpPr/>
            <p:nvPr/>
          </p:nvSpPr>
          <p:spPr>
            <a:xfrm>
              <a:off x="0" y="0"/>
              <a:ext cx="5096876" cy="391435"/>
            </a:xfrm>
            <a:custGeom>
              <a:avLst/>
              <a:gdLst/>
              <a:ahLst/>
              <a:cxnLst/>
              <a:rect l="l" t="t" r="r" b="b"/>
              <a:pathLst>
                <a:path w="5096876" h="391435">
                  <a:moveTo>
                    <a:pt x="0" y="0"/>
                  </a:moveTo>
                  <a:lnTo>
                    <a:pt x="5096876" y="0"/>
                  </a:lnTo>
                  <a:lnTo>
                    <a:pt x="5096876" y="391435"/>
                  </a:lnTo>
                  <a:lnTo>
                    <a:pt x="0" y="391435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7" name="TextBox 4">
              <a:extLst>
                <a:ext uri="{FF2B5EF4-FFF2-40B4-BE49-F238E27FC236}">
                  <a16:creationId xmlns:a16="http://schemas.microsoft.com/office/drawing/2014/main" id="{BBD09D99-14B1-81E5-CCF9-594A12D7EF75}"/>
                </a:ext>
              </a:extLst>
            </p:cNvPr>
            <p:cNvSpPr txBox="1"/>
            <p:nvPr/>
          </p:nvSpPr>
          <p:spPr>
            <a:xfrm>
              <a:off x="0" y="-28575"/>
              <a:ext cx="5096876" cy="420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13" name="그림 12" descr="스크린샷, 스케치, 도표, 라인이(가) 표시된 사진&#10;&#10;자동 생성된 설명">
            <a:extLst>
              <a:ext uri="{FF2B5EF4-FFF2-40B4-BE49-F238E27FC236}">
                <a16:creationId xmlns:a16="http://schemas.microsoft.com/office/drawing/2014/main" id="{32B1D037-7463-1984-ADAB-AB030F0223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890" y="2653978"/>
            <a:ext cx="15016216" cy="636674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-532100" y="1313552"/>
            <a:ext cx="193522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7489853" y="6721654"/>
            <a:ext cx="1828350" cy="1842166"/>
          </a:xfrm>
          <a:custGeom>
            <a:avLst/>
            <a:gdLst/>
            <a:ahLst/>
            <a:cxnLst/>
            <a:rect l="l" t="t" r="r" b="b"/>
            <a:pathLst>
              <a:path w="1828350" h="1842166">
                <a:moveTo>
                  <a:pt x="0" y="0"/>
                </a:moveTo>
                <a:lnTo>
                  <a:pt x="1828351" y="0"/>
                </a:lnTo>
                <a:lnTo>
                  <a:pt x="1828351" y="1842166"/>
                </a:lnTo>
                <a:lnTo>
                  <a:pt x="0" y="1842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-1031707" y="581439"/>
            <a:ext cx="1788176" cy="1801689"/>
          </a:xfrm>
          <a:custGeom>
            <a:avLst/>
            <a:gdLst/>
            <a:ahLst/>
            <a:cxnLst/>
            <a:rect l="l" t="t" r="r" b="b"/>
            <a:pathLst>
              <a:path w="1788176" h="1801689">
                <a:moveTo>
                  <a:pt x="0" y="0"/>
                </a:moveTo>
                <a:lnTo>
                  <a:pt x="1788176" y="0"/>
                </a:lnTo>
                <a:lnTo>
                  <a:pt x="1788176" y="1801689"/>
                </a:lnTo>
                <a:lnTo>
                  <a:pt x="0" y="1801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880482" y="581439"/>
            <a:ext cx="12527036" cy="1502326"/>
            <a:chOff x="0" y="0"/>
            <a:chExt cx="677747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777475" cy="812800"/>
            </a:xfrm>
            <a:custGeom>
              <a:avLst/>
              <a:gdLst/>
              <a:ahLst/>
              <a:cxnLst/>
              <a:rect l="l" t="t" r="r" b="b"/>
              <a:pathLst>
                <a:path w="6777475" h="812800">
                  <a:moveTo>
                    <a:pt x="12360" y="0"/>
                  </a:moveTo>
                  <a:lnTo>
                    <a:pt x="6765114" y="0"/>
                  </a:lnTo>
                  <a:cubicBezTo>
                    <a:pt x="6768392" y="0"/>
                    <a:pt x="6771536" y="1302"/>
                    <a:pt x="6773855" y="3620"/>
                  </a:cubicBezTo>
                  <a:cubicBezTo>
                    <a:pt x="6776172" y="5938"/>
                    <a:pt x="6777475" y="9082"/>
                    <a:pt x="6777475" y="12360"/>
                  </a:cubicBezTo>
                  <a:lnTo>
                    <a:pt x="6777475" y="800440"/>
                  </a:lnTo>
                  <a:cubicBezTo>
                    <a:pt x="6777475" y="807266"/>
                    <a:pt x="6771941" y="812800"/>
                    <a:pt x="6765114" y="812800"/>
                  </a:cubicBezTo>
                  <a:lnTo>
                    <a:pt x="12360" y="812800"/>
                  </a:lnTo>
                  <a:cubicBezTo>
                    <a:pt x="5534" y="812800"/>
                    <a:pt x="0" y="807266"/>
                    <a:pt x="0" y="800440"/>
                  </a:cubicBezTo>
                  <a:lnTo>
                    <a:pt x="0" y="12360"/>
                  </a:lnTo>
                  <a:cubicBezTo>
                    <a:pt x="0" y="5534"/>
                    <a:pt x="5534" y="0"/>
                    <a:pt x="12360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777475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393143" y="581439"/>
            <a:ext cx="11501711" cy="1391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altLang="ko-KR" sz="8378" b="1" dirty="0">
                <a:solidFill>
                  <a:srgbClr val="FFBD59"/>
                </a:solidFill>
                <a:latin typeface="Neue Machina Ultra-Bold"/>
              </a:rPr>
              <a:t>Use</a:t>
            </a:r>
            <a:r>
              <a:rPr lang="ko-KR" altLang="en-US" sz="8378" b="1" dirty="0">
                <a:solidFill>
                  <a:srgbClr val="FFBD59"/>
                </a:solidFill>
                <a:latin typeface="Neue Machina Ultra-Bold"/>
              </a:rPr>
              <a:t> </a:t>
            </a:r>
            <a:r>
              <a:rPr lang="en-US" altLang="ko-KR" sz="8378" b="1" dirty="0">
                <a:solidFill>
                  <a:srgbClr val="FFBD59"/>
                </a:solidFill>
                <a:latin typeface="Neue Machina Ultra-Bold"/>
              </a:rPr>
              <a:t>Case Diagram</a:t>
            </a:r>
            <a:r>
              <a:rPr lang="ko-KR" altLang="en-US" sz="8378" b="1" dirty="0">
                <a:solidFill>
                  <a:srgbClr val="FFBD59"/>
                </a:solidFill>
                <a:latin typeface="Neue Machina Ultra-Bold"/>
              </a:rPr>
              <a:t> </a:t>
            </a:r>
            <a:endParaRPr lang="en-US" sz="8378" b="1" dirty="0">
              <a:solidFill>
                <a:srgbClr val="FFBD59"/>
              </a:solidFill>
              <a:latin typeface="Neue Machina Ultra-Bold"/>
            </a:endParaRPr>
          </a:p>
        </p:txBody>
      </p:sp>
      <p:pic>
        <p:nvPicPr>
          <p:cNvPr id="13" name="그림 12" descr="도표, 텍스트, 라인, 원이(가) 표시된 사진&#10;&#10;자동 생성된 설명">
            <a:extLst>
              <a:ext uri="{FF2B5EF4-FFF2-40B4-BE49-F238E27FC236}">
                <a16:creationId xmlns:a16="http://schemas.microsoft.com/office/drawing/2014/main" id="{7327CE73-CCA6-CEFE-5A24-AEBED8D1B3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408826"/>
            <a:ext cx="15240000" cy="6704303"/>
          </a:xfrm>
          <a:prstGeom prst="rect">
            <a:avLst/>
          </a:prstGeom>
        </p:spPr>
      </p:pic>
      <p:grpSp>
        <p:nvGrpSpPr>
          <p:cNvPr id="15" name="Group 2">
            <a:extLst>
              <a:ext uri="{FF2B5EF4-FFF2-40B4-BE49-F238E27FC236}">
                <a16:creationId xmlns:a16="http://schemas.microsoft.com/office/drawing/2014/main" id="{9A092E84-69E3-BF78-F997-B2E0A18A12D5}"/>
              </a:ext>
            </a:extLst>
          </p:cNvPr>
          <p:cNvGrpSpPr/>
          <p:nvPr/>
        </p:nvGrpSpPr>
        <p:grpSpPr>
          <a:xfrm>
            <a:off x="-496931" y="9690788"/>
            <a:ext cx="19352200" cy="1380969"/>
            <a:chOff x="0" y="0"/>
            <a:chExt cx="5096876" cy="391435"/>
          </a:xfrm>
        </p:grpSpPr>
        <p:sp>
          <p:nvSpPr>
            <p:cNvPr id="16" name="Freeform 3">
              <a:extLst>
                <a:ext uri="{FF2B5EF4-FFF2-40B4-BE49-F238E27FC236}">
                  <a16:creationId xmlns:a16="http://schemas.microsoft.com/office/drawing/2014/main" id="{239530E3-30B5-6B9C-BDA7-E32130EE2DF3}"/>
                </a:ext>
              </a:extLst>
            </p:cNvPr>
            <p:cNvSpPr/>
            <p:nvPr/>
          </p:nvSpPr>
          <p:spPr>
            <a:xfrm>
              <a:off x="0" y="0"/>
              <a:ext cx="5096876" cy="391435"/>
            </a:xfrm>
            <a:custGeom>
              <a:avLst/>
              <a:gdLst/>
              <a:ahLst/>
              <a:cxnLst/>
              <a:rect l="l" t="t" r="r" b="b"/>
              <a:pathLst>
                <a:path w="5096876" h="391435">
                  <a:moveTo>
                    <a:pt x="0" y="0"/>
                  </a:moveTo>
                  <a:lnTo>
                    <a:pt x="5096876" y="0"/>
                  </a:lnTo>
                  <a:lnTo>
                    <a:pt x="5096876" y="391435"/>
                  </a:lnTo>
                  <a:lnTo>
                    <a:pt x="0" y="391435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4">
              <a:extLst>
                <a:ext uri="{FF2B5EF4-FFF2-40B4-BE49-F238E27FC236}">
                  <a16:creationId xmlns:a16="http://schemas.microsoft.com/office/drawing/2014/main" id="{F7982F0F-19AE-2CC9-243C-7E0DD5914B46}"/>
                </a:ext>
              </a:extLst>
            </p:cNvPr>
            <p:cNvSpPr txBox="1"/>
            <p:nvPr/>
          </p:nvSpPr>
          <p:spPr>
            <a:xfrm>
              <a:off x="0" y="-28575"/>
              <a:ext cx="5096876" cy="420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05521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-532100" y="865921"/>
            <a:ext cx="193522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606324" y="114758"/>
            <a:ext cx="13246924" cy="1502326"/>
            <a:chOff x="0" y="0"/>
            <a:chExt cx="677747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777475" cy="812800"/>
            </a:xfrm>
            <a:custGeom>
              <a:avLst/>
              <a:gdLst/>
              <a:ahLst/>
              <a:cxnLst/>
              <a:rect l="l" t="t" r="r" b="b"/>
              <a:pathLst>
                <a:path w="6777475" h="812800">
                  <a:moveTo>
                    <a:pt x="12360" y="0"/>
                  </a:moveTo>
                  <a:lnTo>
                    <a:pt x="6765114" y="0"/>
                  </a:lnTo>
                  <a:cubicBezTo>
                    <a:pt x="6768392" y="0"/>
                    <a:pt x="6771536" y="1302"/>
                    <a:pt x="6773855" y="3620"/>
                  </a:cubicBezTo>
                  <a:cubicBezTo>
                    <a:pt x="6776172" y="5938"/>
                    <a:pt x="6777475" y="9082"/>
                    <a:pt x="6777475" y="12360"/>
                  </a:cubicBezTo>
                  <a:lnTo>
                    <a:pt x="6777475" y="800440"/>
                  </a:lnTo>
                  <a:cubicBezTo>
                    <a:pt x="6777475" y="807266"/>
                    <a:pt x="6771941" y="812800"/>
                    <a:pt x="6765114" y="812800"/>
                  </a:cubicBezTo>
                  <a:lnTo>
                    <a:pt x="12360" y="812800"/>
                  </a:lnTo>
                  <a:cubicBezTo>
                    <a:pt x="5534" y="812800"/>
                    <a:pt x="0" y="807266"/>
                    <a:pt x="0" y="800440"/>
                  </a:cubicBezTo>
                  <a:lnTo>
                    <a:pt x="0" y="12360"/>
                  </a:lnTo>
                  <a:cubicBezTo>
                    <a:pt x="0" y="5534"/>
                    <a:pt x="5534" y="0"/>
                    <a:pt x="12360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777475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160594" y="65624"/>
            <a:ext cx="14138385" cy="13910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8378" b="1" dirty="0">
                <a:solidFill>
                  <a:srgbClr val="FFBD59"/>
                </a:solidFill>
                <a:latin typeface="Neue Machina Ultra-Bold"/>
              </a:rPr>
              <a:t>Use Case Event Model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D720F18-7CBF-38CE-130B-5B6BE6801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501" y="4026635"/>
            <a:ext cx="7852827" cy="5394444"/>
          </a:xfrm>
          <a:prstGeom prst="rect">
            <a:avLst/>
          </a:prstGeom>
        </p:spPr>
      </p:pic>
      <p:pic>
        <p:nvPicPr>
          <p:cNvPr id="12" name="그림 11" descr="텍스트, 번호, 스크린샷, 폰트이(가) 표시된 사진&#10;&#10;자동 생성된 설명">
            <a:extLst>
              <a:ext uri="{FF2B5EF4-FFF2-40B4-BE49-F238E27FC236}">
                <a16:creationId xmlns:a16="http://schemas.microsoft.com/office/drawing/2014/main" id="{90812B61-07A7-B443-57EF-99A7060449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4" b="10256"/>
          <a:stretch/>
        </p:blipFill>
        <p:spPr>
          <a:xfrm>
            <a:off x="8991600" y="1617084"/>
            <a:ext cx="7990784" cy="868679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67A3C3B-DABD-64AF-93B8-B84BA78FDACA}"/>
              </a:ext>
            </a:extLst>
          </p:cNvPr>
          <p:cNvSpPr txBox="1"/>
          <p:nvPr/>
        </p:nvSpPr>
        <p:spPr>
          <a:xfrm>
            <a:off x="3273173" y="2368247"/>
            <a:ext cx="27894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2A4262"/>
                </a:solidFill>
              </a:rPr>
              <a:t>[ Main ]</a:t>
            </a:r>
            <a:endParaRPr lang="ko-KR" altLang="en-US" sz="6000" b="1" dirty="0">
              <a:solidFill>
                <a:srgbClr val="2A426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98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-532100" y="865921"/>
            <a:ext cx="193522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606324" y="114758"/>
            <a:ext cx="13246924" cy="1502326"/>
            <a:chOff x="0" y="0"/>
            <a:chExt cx="677747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777475" cy="812800"/>
            </a:xfrm>
            <a:custGeom>
              <a:avLst/>
              <a:gdLst/>
              <a:ahLst/>
              <a:cxnLst/>
              <a:rect l="l" t="t" r="r" b="b"/>
              <a:pathLst>
                <a:path w="6777475" h="812800">
                  <a:moveTo>
                    <a:pt x="12360" y="0"/>
                  </a:moveTo>
                  <a:lnTo>
                    <a:pt x="6765114" y="0"/>
                  </a:lnTo>
                  <a:cubicBezTo>
                    <a:pt x="6768392" y="0"/>
                    <a:pt x="6771536" y="1302"/>
                    <a:pt x="6773855" y="3620"/>
                  </a:cubicBezTo>
                  <a:cubicBezTo>
                    <a:pt x="6776172" y="5938"/>
                    <a:pt x="6777475" y="9082"/>
                    <a:pt x="6777475" y="12360"/>
                  </a:cubicBezTo>
                  <a:lnTo>
                    <a:pt x="6777475" y="800440"/>
                  </a:lnTo>
                  <a:cubicBezTo>
                    <a:pt x="6777475" y="807266"/>
                    <a:pt x="6771941" y="812800"/>
                    <a:pt x="6765114" y="812800"/>
                  </a:cubicBezTo>
                  <a:lnTo>
                    <a:pt x="12360" y="812800"/>
                  </a:lnTo>
                  <a:cubicBezTo>
                    <a:pt x="5534" y="812800"/>
                    <a:pt x="0" y="807266"/>
                    <a:pt x="0" y="800440"/>
                  </a:cubicBezTo>
                  <a:lnTo>
                    <a:pt x="0" y="12360"/>
                  </a:lnTo>
                  <a:cubicBezTo>
                    <a:pt x="0" y="5534"/>
                    <a:pt x="5534" y="0"/>
                    <a:pt x="12360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777475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160594" y="65624"/>
            <a:ext cx="14138385" cy="13910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8378" b="1" dirty="0">
                <a:solidFill>
                  <a:srgbClr val="FFBD59"/>
                </a:solidFill>
                <a:latin typeface="Neue Machina Ultra-Bold"/>
              </a:rPr>
              <a:t>Use Case Event Model</a:t>
            </a:r>
          </a:p>
        </p:txBody>
      </p:sp>
      <p:pic>
        <p:nvPicPr>
          <p:cNvPr id="3" name="그림 2" descr="텍스트, 도표, 라인, 그래프이(가) 표시된 사진&#10;&#10;자동 생성된 설명">
            <a:extLst>
              <a:ext uri="{FF2B5EF4-FFF2-40B4-BE49-F238E27FC236}">
                <a16:creationId xmlns:a16="http://schemas.microsoft.com/office/drawing/2014/main" id="{8E32B9FD-A6DC-7203-4CFF-90E74FF15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478" y="1680872"/>
            <a:ext cx="7772400" cy="92738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27CB89-E13C-1E31-0D9A-F6CBED2E7192}"/>
              </a:ext>
            </a:extLst>
          </p:cNvPr>
          <p:cNvSpPr txBox="1"/>
          <p:nvPr/>
        </p:nvSpPr>
        <p:spPr>
          <a:xfrm>
            <a:off x="3505200" y="1958060"/>
            <a:ext cx="27894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2A4262"/>
                </a:solidFill>
              </a:rPr>
              <a:t>[ Menu ]</a:t>
            </a:r>
            <a:endParaRPr lang="ko-KR" altLang="en-US" sz="6000" b="1" dirty="0">
              <a:solidFill>
                <a:srgbClr val="2A4262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D4526E8-43F8-6F6F-BCE2-0778D47E4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653" y="3314699"/>
            <a:ext cx="7541518" cy="643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467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-532100" y="865921"/>
            <a:ext cx="193522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606324" y="114758"/>
            <a:ext cx="13246924" cy="1502326"/>
            <a:chOff x="0" y="0"/>
            <a:chExt cx="677747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777475" cy="812800"/>
            </a:xfrm>
            <a:custGeom>
              <a:avLst/>
              <a:gdLst/>
              <a:ahLst/>
              <a:cxnLst/>
              <a:rect l="l" t="t" r="r" b="b"/>
              <a:pathLst>
                <a:path w="6777475" h="812800">
                  <a:moveTo>
                    <a:pt x="12360" y="0"/>
                  </a:moveTo>
                  <a:lnTo>
                    <a:pt x="6765114" y="0"/>
                  </a:lnTo>
                  <a:cubicBezTo>
                    <a:pt x="6768392" y="0"/>
                    <a:pt x="6771536" y="1302"/>
                    <a:pt x="6773855" y="3620"/>
                  </a:cubicBezTo>
                  <a:cubicBezTo>
                    <a:pt x="6776172" y="5938"/>
                    <a:pt x="6777475" y="9082"/>
                    <a:pt x="6777475" y="12360"/>
                  </a:cubicBezTo>
                  <a:lnTo>
                    <a:pt x="6777475" y="800440"/>
                  </a:lnTo>
                  <a:cubicBezTo>
                    <a:pt x="6777475" y="807266"/>
                    <a:pt x="6771941" y="812800"/>
                    <a:pt x="6765114" y="812800"/>
                  </a:cubicBezTo>
                  <a:lnTo>
                    <a:pt x="12360" y="812800"/>
                  </a:lnTo>
                  <a:cubicBezTo>
                    <a:pt x="5534" y="812800"/>
                    <a:pt x="0" y="807266"/>
                    <a:pt x="0" y="800440"/>
                  </a:cubicBezTo>
                  <a:lnTo>
                    <a:pt x="0" y="12360"/>
                  </a:lnTo>
                  <a:cubicBezTo>
                    <a:pt x="0" y="5534"/>
                    <a:pt x="5534" y="0"/>
                    <a:pt x="12360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777475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160594" y="65624"/>
            <a:ext cx="14138385" cy="13910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8378" b="1" dirty="0">
                <a:solidFill>
                  <a:srgbClr val="FFBD59"/>
                </a:solidFill>
                <a:latin typeface="Neue Machina Ultra-Bold"/>
              </a:rPr>
              <a:t>Use Case Event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27CB89-E13C-1E31-0D9A-F6CBED2E7192}"/>
              </a:ext>
            </a:extLst>
          </p:cNvPr>
          <p:cNvSpPr txBox="1"/>
          <p:nvPr/>
        </p:nvSpPr>
        <p:spPr>
          <a:xfrm>
            <a:off x="3505200" y="1958060"/>
            <a:ext cx="27894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2A4262"/>
                </a:solidFill>
              </a:rPr>
              <a:t>[ </a:t>
            </a:r>
            <a:r>
              <a:rPr lang="ko-KR" altLang="en-US" sz="6000" b="1" dirty="0">
                <a:solidFill>
                  <a:srgbClr val="2A4262"/>
                </a:solidFill>
              </a:rPr>
              <a:t>리뷰</a:t>
            </a:r>
            <a:r>
              <a:rPr lang="en-US" altLang="ko-KR" sz="6000" b="1" dirty="0">
                <a:solidFill>
                  <a:srgbClr val="2A4262"/>
                </a:solidFill>
              </a:rPr>
              <a:t> ]</a:t>
            </a:r>
            <a:endParaRPr lang="ko-KR" altLang="en-US" sz="6000" b="1" dirty="0">
              <a:solidFill>
                <a:srgbClr val="2A426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518DC7B-DBD6-AF1D-80B3-FC76953E4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3086102"/>
            <a:ext cx="8935123" cy="693419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1C1FE15-9BA6-B614-15BC-AD07DE6E0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747" y="1790701"/>
            <a:ext cx="8539969" cy="838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949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-532100" y="800100"/>
            <a:ext cx="193522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520537" y="114758"/>
            <a:ext cx="13246924" cy="1502326"/>
            <a:chOff x="0" y="0"/>
            <a:chExt cx="677747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777475" cy="812800"/>
            </a:xfrm>
            <a:custGeom>
              <a:avLst/>
              <a:gdLst/>
              <a:ahLst/>
              <a:cxnLst/>
              <a:rect l="l" t="t" r="r" b="b"/>
              <a:pathLst>
                <a:path w="6777475" h="812800">
                  <a:moveTo>
                    <a:pt x="12360" y="0"/>
                  </a:moveTo>
                  <a:lnTo>
                    <a:pt x="6765114" y="0"/>
                  </a:lnTo>
                  <a:cubicBezTo>
                    <a:pt x="6768392" y="0"/>
                    <a:pt x="6771536" y="1302"/>
                    <a:pt x="6773855" y="3620"/>
                  </a:cubicBezTo>
                  <a:cubicBezTo>
                    <a:pt x="6776172" y="5938"/>
                    <a:pt x="6777475" y="9082"/>
                    <a:pt x="6777475" y="12360"/>
                  </a:cubicBezTo>
                  <a:lnTo>
                    <a:pt x="6777475" y="800440"/>
                  </a:lnTo>
                  <a:cubicBezTo>
                    <a:pt x="6777475" y="807266"/>
                    <a:pt x="6771941" y="812800"/>
                    <a:pt x="6765114" y="812800"/>
                  </a:cubicBezTo>
                  <a:lnTo>
                    <a:pt x="12360" y="812800"/>
                  </a:lnTo>
                  <a:cubicBezTo>
                    <a:pt x="5534" y="812800"/>
                    <a:pt x="0" y="807266"/>
                    <a:pt x="0" y="800440"/>
                  </a:cubicBezTo>
                  <a:lnTo>
                    <a:pt x="0" y="12360"/>
                  </a:lnTo>
                  <a:cubicBezTo>
                    <a:pt x="0" y="5534"/>
                    <a:pt x="5534" y="0"/>
                    <a:pt x="12360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777475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074807" y="65624"/>
            <a:ext cx="14138385" cy="13910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8378" b="1" dirty="0">
                <a:solidFill>
                  <a:srgbClr val="FFBD59"/>
                </a:solidFill>
                <a:latin typeface="Neue Machina Ultra-Bold"/>
              </a:rPr>
              <a:t>Use Case Event Model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9CE893-4ACD-9F02-88C8-A6DEB9889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30" y="3314700"/>
            <a:ext cx="7542317" cy="63404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F53B43B-2D4D-DEA4-0035-328155EF7B5C}"/>
              </a:ext>
            </a:extLst>
          </p:cNvPr>
          <p:cNvSpPr txBox="1"/>
          <p:nvPr/>
        </p:nvSpPr>
        <p:spPr>
          <a:xfrm>
            <a:off x="3279345" y="1958060"/>
            <a:ext cx="27894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2A4262"/>
                </a:solidFill>
              </a:rPr>
              <a:t>[ </a:t>
            </a:r>
            <a:r>
              <a:rPr lang="ko-KR" altLang="en-US" sz="6000" b="1" dirty="0">
                <a:solidFill>
                  <a:srgbClr val="2A4262"/>
                </a:solidFill>
              </a:rPr>
              <a:t>예약</a:t>
            </a:r>
            <a:r>
              <a:rPr lang="en-US" altLang="ko-KR" sz="6000" b="1" dirty="0">
                <a:solidFill>
                  <a:srgbClr val="2A4262"/>
                </a:solidFill>
              </a:rPr>
              <a:t> ]</a:t>
            </a:r>
            <a:endParaRPr lang="ko-KR" altLang="en-US" sz="6000" b="1" dirty="0">
              <a:solidFill>
                <a:srgbClr val="2A4262"/>
              </a:solidFill>
            </a:endParaRPr>
          </a:p>
        </p:txBody>
      </p:sp>
      <p:pic>
        <p:nvPicPr>
          <p:cNvPr id="3" name="그림 2" descr="텍스트, 친필, 폰트, 번호이(가) 표시된 사진&#10;&#10;자동 생성된 설명">
            <a:extLst>
              <a:ext uri="{FF2B5EF4-FFF2-40B4-BE49-F238E27FC236}">
                <a16:creationId xmlns:a16="http://schemas.microsoft.com/office/drawing/2014/main" id="{02A9E3EE-3906-57B9-7D18-53BBA864F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661" y="1617084"/>
            <a:ext cx="8534400" cy="895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53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-530800" y="876300"/>
            <a:ext cx="193522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520537" y="114758"/>
            <a:ext cx="13246924" cy="1502326"/>
            <a:chOff x="0" y="0"/>
            <a:chExt cx="677747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777475" cy="812800"/>
            </a:xfrm>
            <a:custGeom>
              <a:avLst/>
              <a:gdLst/>
              <a:ahLst/>
              <a:cxnLst/>
              <a:rect l="l" t="t" r="r" b="b"/>
              <a:pathLst>
                <a:path w="6777475" h="812800">
                  <a:moveTo>
                    <a:pt x="12360" y="0"/>
                  </a:moveTo>
                  <a:lnTo>
                    <a:pt x="6765114" y="0"/>
                  </a:lnTo>
                  <a:cubicBezTo>
                    <a:pt x="6768392" y="0"/>
                    <a:pt x="6771536" y="1302"/>
                    <a:pt x="6773855" y="3620"/>
                  </a:cubicBezTo>
                  <a:cubicBezTo>
                    <a:pt x="6776172" y="5938"/>
                    <a:pt x="6777475" y="9082"/>
                    <a:pt x="6777475" y="12360"/>
                  </a:cubicBezTo>
                  <a:lnTo>
                    <a:pt x="6777475" y="800440"/>
                  </a:lnTo>
                  <a:cubicBezTo>
                    <a:pt x="6777475" y="807266"/>
                    <a:pt x="6771941" y="812800"/>
                    <a:pt x="6765114" y="812800"/>
                  </a:cubicBezTo>
                  <a:lnTo>
                    <a:pt x="12360" y="812800"/>
                  </a:lnTo>
                  <a:cubicBezTo>
                    <a:pt x="5534" y="812800"/>
                    <a:pt x="0" y="807266"/>
                    <a:pt x="0" y="800440"/>
                  </a:cubicBezTo>
                  <a:lnTo>
                    <a:pt x="0" y="12360"/>
                  </a:lnTo>
                  <a:cubicBezTo>
                    <a:pt x="0" y="5534"/>
                    <a:pt x="5534" y="0"/>
                    <a:pt x="12360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777475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074807" y="65624"/>
            <a:ext cx="14138385" cy="13910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8378" b="1" dirty="0">
                <a:solidFill>
                  <a:srgbClr val="FFBD59"/>
                </a:solidFill>
                <a:latin typeface="Neue Machina Ultra-Bold"/>
              </a:rPr>
              <a:t>Use Case Event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53B43B-2D4D-DEA4-0035-328155EF7B5C}"/>
              </a:ext>
            </a:extLst>
          </p:cNvPr>
          <p:cNvSpPr txBox="1"/>
          <p:nvPr/>
        </p:nvSpPr>
        <p:spPr>
          <a:xfrm>
            <a:off x="3200400" y="2038278"/>
            <a:ext cx="3581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2A4262"/>
                </a:solidFill>
              </a:rPr>
              <a:t>[ Contact ]</a:t>
            </a:r>
            <a:endParaRPr lang="ko-KR" altLang="en-US" sz="6000" b="1" dirty="0">
              <a:solidFill>
                <a:srgbClr val="2A4262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0EC82D-B540-2A71-7E8C-D5C3E5E27F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1" t="-1081" r="541" b="1081"/>
          <a:stretch/>
        </p:blipFill>
        <p:spPr>
          <a:xfrm>
            <a:off x="1143000" y="3314699"/>
            <a:ext cx="8229600" cy="6374529"/>
          </a:xfrm>
          <a:prstGeom prst="rect">
            <a:avLst/>
          </a:prstGeom>
        </p:spPr>
      </p:pic>
      <p:pic>
        <p:nvPicPr>
          <p:cNvPr id="3" name="그림 2" descr="텍스트, 도표, 폰트, 라인이(가) 표시된 사진&#10;&#10;자동 생성된 설명">
            <a:extLst>
              <a:ext uri="{FF2B5EF4-FFF2-40B4-BE49-F238E27FC236}">
                <a16:creationId xmlns:a16="http://schemas.microsoft.com/office/drawing/2014/main" id="{E8867A73-14D3-A80F-EEA6-8C4AB39633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0907" y="1673582"/>
            <a:ext cx="8261384" cy="979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84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8D15246-5029-DF91-C027-48B5D7F00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2134171"/>
            <a:ext cx="14554200" cy="7506211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-532100" y="1313552"/>
            <a:ext cx="193522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880482" y="581439"/>
            <a:ext cx="12527036" cy="1502326"/>
            <a:chOff x="0" y="0"/>
            <a:chExt cx="677747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777475" cy="812800"/>
            </a:xfrm>
            <a:custGeom>
              <a:avLst/>
              <a:gdLst/>
              <a:ahLst/>
              <a:cxnLst/>
              <a:rect l="l" t="t" r="r" b="b"/>
              <a:pathLst>
                <a:path w="6777475" h="812800">
                  <a:moveTo>
                    <a:pt x="12360" y="0"/>
                  </a:moveTo>
                  <a:lnTo>
                    <a:pt x="6765114" y="0"/>
                  </a:lnTo>
                  <a:cubicBezTo>
                    <a:pt x="6768392" y="0"/>
                    <a:pt x="6771536" y="1302"/>
                    <a:pt x="6773855" y="3620"/>
                  </a:cubicBezTo>
                  <a:cubicBezTo>
                    <a:pt x="6776172" y="5938"/>
                    <a:pt x="6777475" y="9082"/>
                    <a:pt x="6777475" y="12360"/>
                  </a:cubicBezTo>
                  <a:lnTo>
                    <a:pt x="6777475" y="800440"/>
                  </a:lnTo>
                  <a:cubicBezTo>
                    <a:pt x="6777475" y="807266"/>
                    <a:pt x="6771941" y="812800"/>
                    <a:pt x="6765114" y="812800"/>
                  </a:cubicBezTo>
                  <a:lnTo>
                    <a:pt x="12360" y="812800"/>
                  </a:lnTo>
                  <a:cubicBezTo>
                    <a:pt x="5534" y="812800"/>
                    <a:pt x="0" y="807266"/>
                    <a:pt x="0" y="800440"/>
                  </a:cubicBezTo>
                  <a:lnTo>
                    <a:pt x="0" y="12360"/>
                  </a:lnTo>
                  <a:cubicBezTo>
                    <a:pt x="0" y="5534"/>
                    <a:pt x="5534" y="0"/>
                    <a:pt x="12360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777475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393143" y="581439"/>
            <a:ext cx="11501711" cy="130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8378" b="1" dirty="0" err="1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DataBase</a:t>
            </a:r>
            <a:r>
              <a:rPr lang="en-US" sz="8378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Schema</a:t>
            </a:r>
          </a:p>
        </p:txBody>
      </p:sp>
      <p:grpSp>
        <p:nvGrpSpPr>
          <p:cNvPr id="11" name="Group 2">
            <a:extLst>
              <a:ext uri="{FF2B5EF4-FFF2-40B4-BE49-F238E27FC236}">
                <a16:creationId xmlns:a16="http://schemas.microsoft.com/office/drawing/2014/main" id="{92396F3D-6A7D-A693-E70C-18201AF0902E}"/>
              </a:ext>
            </a:extLst>
          </p:cNvPr>
          <p:cNvGrpSpPr/>
          <p:nvPr/>
        </p:nvGrpSpPr>
        <p:grpSpPr>
          <a:xfrm>
            <a:off x="-496931" y="9690788"/>
            <a:ext cx="19352200" cy="1380969"/>
            <a:chOff x="0" y="0"/>
            <a:chExt cx="5096876" cy="391435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59BA5DE7-C138-824A-AC76-75DCDBA101DC}"/>
                </a:ext>
              </a:extLst>
            </p:cNvPr>
            <p:cNvSpPr/>
            <p:nvPr/>
          </p:nvSpPr>
          <p:spPr>
            <a:xfrm>
              <a:off x="0" y="0"/>
              <a:ext cx="5096876" cy="391435"/>
            </a:xfrm>
            <a:custGeom>
              <a:avLst/>
              <a:gdLst/>
              <a:ahLst/>
              <a:cxnLst/>
              <a:rect l="l" t="t" r="r" b="b"/>
              <a:pathLst>
                <a:path w="5096876" h="391435">
                  <a:moveTo>
                    <a:pt x="0" y="0"/>
                  </a:moveTo>
                  <a:lnTo>
                    <a:pt x="5096876" y="0"/>
                  </a:lnTo>
                  <a:lnTo>
                    <a:pt x="5096876" y="391435"/>
                  </a:lnTo>
                  <a:lnTo>
                    <a:pt x="0" y="391435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0CC3E5A5-0587-160C-3F3C-FCA08DDBBF9C}"/>
                </a:ext>
              </a:extLst>
            </p:cNvPr>
            <p:cNvSpPr txBox="1"/>
            <p:nvPr/>
          </p:nvSpPr>
          <p:spPr>
            <a:xfrm>
              <a:off x="0" y="-28575"/>
              <a:ext cx="5096876" cy="420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54B222-E46B-78A5-D979-75C36A2197AC}"/>
              </a:ext>
            </a:extLst>
          </p:cNvPr>
          <p:cNvSpPr txBox="1"/>
          <p:nvPr/>
        </p:nvSpPr>
        <p:spPr>
          <a:xfrm>
            <a:off x="2468627" y="5245408"/>
            <a:ext cx="96926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id="{13DD711C-7AF6-B83A-331A-AF3A6769D2FB}"/>
              </a:ext>
            </a:extLst>
          </p:cNvPr>
          <p:cNvSpPr txBox="1"/>
          <p:nvPr/>
        </p:nvSpPr>
        <p:spPr>
          <a:xfrm>
            <a:off x="12897972" y="8231648"/>
            <a:ext cx="7274856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6600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Logical</a:t>
            </a:r>
          </a:p>
        </p:txBody>
      </p:sp>
    </p:spTree>
    <p:extLst>
      <p:ext uri="{BB962C8B-B14F-4D97-AF65-F5344CB8AC3E}">
        <p14:creationId xmlns:p14="http://schemas.microsoft.com/office/powerpoint/2010/main" val="1492821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017DC95-5D27-4A6F-AB5C-BDC74EE0B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2083765"/>
            <a:ext cx="13411200" cy="7650424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-532100" y="1313552"/>
            <a:ext cx="193522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880482" y="581439"/>
            <a:ext cx="12527036" cy="1502326"/>
            <a:chOff x="0" y="0"/>
            <a:chExt cx="677747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777475" cy="812800"/>
            </a:xfrm>
            <a:custGeom>
              <a:avLst/>
              <a:gdLst/>
              <a:ahLst/>
              <a:cxnLst/>
              <a:rect l="l" t="t" r="r" b="b"/>
              <a:pathLst>
                <a:path w="6777475" h="812800">
                  <a:moveTo>
                    <a:pt x="12360" y="0"/>
                  </a:moveTo>
                  <a:lnTo>
                    <a:pt x="6765114" y="0"/>
                  </a:lnTo>
                  <a:cubicBezTo>
                    <a:pt x="6768392" y="0"/>
                    <a:pt x="6771536" y="1302"/>
                    <a:pt x="6773855" y="3620"/>
                  </a:cubicBezTo>
                  <a:cubicBezTo>
                    <a:pt x="6776172" y="5938"/>
                    <a:pt x="6777475" y="9082"/>
                    <a:pt x="6777475" y="12360"/>
                  </a:cubicBezTo>
                  <a:lnTo>
                    <a:pt x="6777475" y="800440"/>
                  </a:lnTo>
                  <a:cubicBezTo>
                    <a:pt x="6777475" y="807266"/>
                    <a:pt x="6771941" y="812800"/>
                    <a:pt x="6765114" y="812800"/>
                  </a:cubicBezTo>
                  <a:lnTo>
                    <a:pt x="12360" y="812800"/>
                  </a:lnTo>
                  <a:cubicBezTo>
                    <a:pt x="5534" y="812800"/>
                    <a:pt x="0" y="807266"/>
                    <a:pt x="0" y="800440"/>
                  </a:cubicBezTo>
                  <a:lnTo>
                    <a:pt x="0" y="12360"/>
                  </a:lnTo>
                  <a:cubicBezTo>
                    <a:pt x="0" y="5534"/>
                    <a:pt x="5534" y="0"/>
                    <a:pt x="12360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777475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393143" y="581439"/>
            <a:ext cx="11501711" cy="130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8378" b="1" dirty="0" err="1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DataBase</a:t>
            </a:r>
            <a:r>
              <a:rPr lang="en-US" sz="8378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Schema</a:t>
            </a:r>
          </a:p>
        </p:txBody>
      </p:sp>
      <p:grpSp>
        <p:nvGrpSpPr>
          <p:cNvPr id="11" name="Group 2">
            <a:extLst>
              <a:ext uri="{FF2B5EF4-FFF2-40B4-BE49-F238E27FC236}">
                <a16:creationId xmlns:a16="http://schemas.microsoft.com/office/drawing/2014/main" id="{92396F3D-6A7D-A693-E70C-18201AF0902E}"/>
              </a:ext>
            </a:extLst>
          </p:cNvPr>
          <p:cNvGrpSpPr/>
          <p:nvPr/>
        </p:nvGrpSpPr>
        <p:grpSpPr>
          <a:xfrm>
            <a:off x="-496931" y="9690788"/>
            <a:ext cx="19352200" cy="1380969"/>
            <a:chOff x="0" y="0"/>
            <a:chExt cx="5096876" cy="391435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59BA5DE7-C138-824A-AC76-75DCDBA101DC}"/>
                </a:ext>
              </a:extLst>
            </p:cNvPr>
            <p:cNvSpPr/>
            <p:nvPr/>
          </p:nvSpPr>
          <p:spPr>
            <a:xfrm>
              <a:off x="0" y="0"/>
              <a:ext cx="5096876" cy="391435"/>
            </a:xfrm>
            <a:custGeom>
              <a:avLst/>
              <a:gdLst/>
              <a:ahLst/>
              <a:cxnLst/>
              <a:rect l="l" t="t" r="r" b="b"/>
              <a:pathLst>
                <a:path w="5096876" h="391435">
                  <a:moveTo>
                    <a:pt x="0" y="0"/>
                  </a:moveTo>
                  <a:lnTo>
                    <a:pt x="5096876" y="0"/>
                  </a:lnTo>
                  <a:lnTo>
                    <a:pt x="5096876" y="391435"/>
                  </a:lnTo>
                  <a:lnTo>
                    <a:pt x="0" y="391435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0CC3E5A5-0587-160C-3F3C-FCA08DDBBF9C}"/>
                </a:ext>
              </a:extLst>
            </p:cNvPr>
            <p:cNvSpPr txBox="1"/>
            <p:nvPr/>
          </p:nvSpPr>
          <p:spPr>
            <a:xfrm>
              <a:off x="0" y="-28575"/>
              <a:ext cx="5096876" cy="420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" name="TextBox 14">
            <a:extLst>
              <a:ext uri="{FF2B5EF4-FFF2-40B4-BE49-F238E27FC236}">
                <a16:creationId xmlns:a16="http://schemas.microsoft.com/office/drawing/2014/main" id="{F8F7A864-6E4E-8C35-950F-90DC3BDFD142}"/>
              </a:ext>
            </a:extLst>
          </p:cNvPr>
          <p:cNvSpPr txBox="1"/>
          <p:nvPr/>
        </p:nvSpPr>
        <p:spPr>
          <a:xfrm>
            <a:off x="12725400" y="8231648"/>
            <a:ext cx="7274856" cy="1307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sz="6600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Physical</a:t>
            </a:r>
          </a:p>
        </p:txBody>
      </p:sp>
    </p:spTree>
    <p:extLst>
      <p:ext uri="{BB962C8B-B14F-4D97-AF65-F5344CB8AC3E}">
        <p14:creationId xmlns:p14="http://schemas.microsoft.com/office/powerpoint/2010/main" val="1471754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">
            <a:extLst>
              <a:ext uri="{FF2B5EF4-FFF2-40B4-BE49-F238E27FC236}">
                <a16:creationId xmlns:a16="http://schemas.microsoft.com/office/drawing/2014/main" id="{62B7C062-83F4-C140-8788-71372B8F5408}"/>
              </a:ext>
            </a:extLst>
          </p:cNvPr>
          <p:cNvGrpSpPr/>
          <p:nvPr/>
        </p:nvGrpSpPr>
        <p:grpSpPr>
          <a:xfrm>
            <a:off x="-582195" y="-626521"/>
            <a:ext cx="19547639" cy="11942221"/>
            <a:chOff x="0" y="0"/>
            <a:chExt cx="5148349" cy="2471544"/>
          </a:xfrm>
        </p:grpSpPr>
        <p:sp>
          <p:nvSpPr>
            <p:cNvPr id="27" name="Freeform 3">
              <a:extLst>
                <a:ext uri="{FF2B5EF4-FFF2-40B4-BE49-F238E27FC236}">
                  <a16:creationId xmlns:a16="http://schemas.microsoft.com/office/drawing/2014/main" id="{CF2F350F-0BC0-5825-83C0-8BA429738D9A}"/>
                </a:ext>
              </a:extLst>
            </p:cNvPr>
            <p:cNvSpPr/>
            <p:nvPr/>
          </p:nvSpPr>
          <p:spPr>
            <a:xfrm>
              <a:off x="0" y="0"/>
              <a:ext cx="5148349" cy="2471544"/>
            </a:xfrm>
            <a:custGeom>
              <a:avLst/>
              <a:gdLst/>
              <a:ahLst/>
              <a:cxnLst/>
              <a:rect l="l" t="t" r="r" b="b"/>
              <a:pathLst>
                <a:path w="5148349" h="2471544">
                  <a:moveTo>
                    <a:pt x="0" y="0"/>
                  </a:moveTo>
                  <a:lnTo>
                    <a:pt x="5148349" y="0"/>
                  </a:lnTo>
                  <a:lnTo>
                    <a:pt x="5148349" y="2471544"/>
                  </a:lnTo>
                  <a:lnTo>
                    <a:pt x="0" y="2471544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4">
              <a:extLst>
                <a:ext uri="{FF2B5EF4-FFF2-40B4-BE49-F238E27FC236}">
                  <a16:creationId xmlns:a16="http://schemas.microsoft.com/office/drawing/2014/main" id="{16C887AA-8741-A935-4962-E8FA144A1BFF}"/>
                </a:ext>
              </a:extLst>
            </p:cNvPr>
            <p:cNvSpPr txBox="1"/>
            <p:nvPr/>
          </p:nvSpPr>
          <p:spPr>
            <a:xfrm>
              <a:off x="0" y="-28575"/>
              <a:ext cx="5148349" cy="25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216751" y="770476"/>
            <a:ext cx="10772235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914400" y="107612"/>
            <a:ext cx="9048864" cy="130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29"/>
              </a:lnSpc>
            </a:pPr>
            <a:r>
              <a:rPr lang="ko-KR" altLang="en-US" sz="8378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 일정</a:t>
            </a:r>
            <a:endParaRPr lang="en-US" sz="8378" b="1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0B09552E-BB99-0D7D-DDF6-D1D8071797DE}"/>
              </a:ext>
            </a:extLst>
          </p:cNvPr>
          <p:cNvSpPr txBox="1"/>
          <p:nvPr/>
        </p:nvSpPr>
        <p:spPr>
          <a:xfrm>
            <a:off x="8287920" y="1985479"/>
            <a:ext cx="10629899" cy="21600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50000"/>
              </a:lnSpc>
            </a:pPr>
            <a:endParaRPr lang="en-US" altLang="ko-KR" sz="40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endParaRPr lang="en-US" altLang="ko-KR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TextBox 4">
            <a:extLst>
              <a:ext uri="{FF2B5EF4-FFF2-40B4-BE49-F238E27FC236}">
                <a16:creationId xmlns:a16="http://schemas.microsoft.com/office/drawing/2014/main" id="{CC4465A7-532E-9168-9D1E-7B2BB524C8FC}"/>
              </a:ext>
            </a:extLst>
          </p:cNvPr>
          <p:cNvSpPr txBox="1"/>
          <p:nvPr/>
        </p:nvSpPr>
        <p:spPr>
          <a:xfrm>
            <a:off x="-558653" y="-930505"/>
            <a:ext cx="19547639" cy="1140959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23E4D30-7ABB-1AFB-0D2F-B144CD2B2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937286"/>
            <a:ext cx="15366410" cy="80200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108681"/>
            <a:ext cx="18288000" cy="1178319"/>
            <a:chOff x="0" y="0"/>
            <a:chExt cx="4816593" cy="3103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10339"/>
            </a:xfrm>
            <a:custGeom>
              <a:avLst/>
              <a:gdLst/>
              <a:ahLst/>
              <a:cxnLst/>
              <a:rect l="l" t="t" r="r" b="b"/>
              <a:pathLst>
                <a:path w="4816592" h="310339">
                  <a:moveTo>
                    <a:pt x="0" y="0"/>
                  </a:moveTo>
                  <a:lnTo>
                    <a:pt x="4816592" y="0"/>
                  </a:lnTo>
                  <a:lnTo>
                    <a:pt x="4816592" y="310339"/>
                  </a:lnTo>
                  <a:lnTo>
                    <a:pt x="0" y="310339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816593" cy="3389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-419983" y="1313552"/>
            <a:ext cx="19127967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5560185" y="581439"/>
            <a:ext cx="7167630" cy="1502326"/>
            <a:chOff x="0" y="0"/>
            <a:chExt cx="3877887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77887" cy="812800"/>
            </a:xfrm>
            <a:custGeom>
              <a:avLst/>
              <a:gdLst/>
              <a:ahLst/>
              <a:cxnLst/>
              <a:rect l="l" t="t" r="r" b="b"/>
              <a:pathLst>
                <a:path w="3877887" h="812800">
                  <a:moveTo>
                    <a:pt x="21602" y="0"/>
                  </a:moveTo>
                  <a:lnTo>
                    <a:pt x="3856285" y="0"/>
                  </a:lnTo>
                  <a:cubicBezTo>
                    <a:pt x="3868215" y="0"/>
                    <a:pt x="3877887" y="9672"/>
                    <a:pt x="3877887" y="21602"/>
                  </a:cubicBezTo>
                  <a:lnTo>
                    <a:pt x="3877887" y="791198"/>
                  </a:lnTo>
                  <a:cubicBezTo>
                    <a:pt x="3877887" y="796927"/>
                    <a:pt x="3875611" y="802422"/>
                    <a:pt x="3871560" y="806473"/>
                  </a:cubicBezTo>
                  <a:cubicBezTo>
                    <a:pt x="3867509" y="810524"/>
                    <a:pt x="3862014" y="812800"/>
                    <a:pt x="3856285" y="812800"/>
                  </a:cubicBezTo>
                  <a:lnTo>
                    <a:pt x="21602" y="812800"/>
                  </a:lnTo>
                  <a:cubicBezTo>
                    <a:pt x="15873" y="812800"/>
                    <a:pt x="10378" y="810524"/>
                    <a:pt x="6327" y="806473"/>
                  </a:cubicBezTo>
                  <a:cubicBezTo>
                    <a:pt x="2276" y="802422"/>
                    <a:pt x="0" y="796927"/>
                    <a:pt x="0" y="791198"/>
                  </a:cubicBezTo>
                  <a:lnTo>
                    <a:pt x="0" y="21602"/>
                  </a:lnTo>
                  <a:cubicBezTo>
                    <a:pt x="0" y="15873"/>
                    <a:pt x="2276" y="10378"/>
                    <a:pt x="6327" y="6327"/>
                  </a:cubicBezTo>
                  <a:cubicBezTo>
                    <a:pt x="10378" y="2276"/>
                    <a:pt x="15873" y="0"/>
                    <a:pt x="21602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877887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779191" y="600805"/>
            <a:ext cx="6729618" cy="14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altLang="ko-KR" sz="8378" dirty="0">
                <a:solidFill>
                  <a:srgbClr val="FFBD59"/>
                </a:solidFill>
                <a:latin typeface="Neue Machina Ultra-Bold"/>
              </a:rPr>
              <a:t>CONTENTS</a:t>
            </a:r>
            <a:endParaRPr lang="en-US" sz="8378" dirty="0">
              <a:solidFill>
                <a:srgbClr val="FFBD59"/>
              </a:solidFill>
              <a:latin typeface="Neue Machina Ultra-Bold"/>
            </a:endParaRPr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B3EB3809-F725-908B-3EAF-6B79A5029B43}"/>
              </a:ext>
            </a:extLst>
          </p:cNvPr>
          <p:cNvSpPr/>
          <p:nvPr/>
        </p:nvSpPr>
        <p:spPr>
          <a:xfrm>
            <a:off x="152400" y="2520129"/>
            <a:ext cx="7167630" cy="5506887"/>
          </a:xfrm>
          <a:custGeom>
            <a:avLst/>
            <a:gdLst/>
            <a:ahLst/>
            <a:cxnLst/>
            <a:rect l="l" t="t" r="r" b="b"/>
            <a:pathLst>
              <a:path w="8070563" h="5968714">
                <a:moveTo>
                  <a:pt x="0" y="0"/>
                </a:moveTo>
                <a:lnTo>
                  <a:pt x="8070564" y="0"/>
                </a:lnTo>
                <a:lnTo>
                  <a:pt x="8070564" y="5968714"/>
                </a:lnTo>
                <a:lnTo>
                  <a:pt x="0" y="5968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0" name="TextBox 3">
            <a:extLst>
              <a:ext uri="{FF2B5EF4-FFF2-40B4-BE49-F238E27FC236}">
                <a16:creationId xmlns:a16="http://schemas.microsoft.com/office/drawing/2014/main" id="{AFF2B3FD-6522-78F4-5650-C6C64F41AE14}"/>
              </a:ext>
            </a:extLst>
          </p:cNvPr>
          <p:cNvSpPr txBox="1"/>
          <p:nvPr/>
        </p:nvSpPr>
        <p:spPr>
          <a:xfrm>
            <a:off x="8326376" y="3459170"/>
            <a:ext cx="1045691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01</a:t>
            </a:r>
          </a:p>
        </p:txBody>
      </p:sp>
      <p:sp>
        <p:nvSpPr>
          <p:cNvPr id="41" name="TextBox 4">
            <a:extLst>
              <a:ext uri="{FF2B5EF4-FFF2-40B4-BE49-F238E27FC236}">
                <a16:creationId xmlns:a16="http://schemas.microsoft.com/office/drawing/2014/main" id="{AD7F7A7B-E092-D709-B563-9C4BCED01153}"/>
              </a:ext>
            </a:extLst>
          </p:cNvPr>
          <p:cNvSpPr txBox="1"/>
          <p:nvPr/>
        </p:nvSpPr>
        <p:spPr>
          <a:xfrm>
            <a:off x="13016314" y="3451141"/>
            <a:ext cx="1045691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04</a:t>
            </a:r>
          </a:p>
        </p:txBody>
      </p:sp>
      <p:sp>
        <p:nvSpPr>
          <p:cNvPr id="42" name="TextBox 6">
            <a:extLst>
              <a:ext uri="{FF2B5EF4-FFF2-40B4-BE49-F238E27FC236}">
                <a16:creationId xmlns:a16="http://schemas.microsoft.com/office/drawing/2014/main" id="{2943484F-95E4-D418-B189-327A3BED0765}"/>
              </a:ext>
            </a:extLst>
          </p:cNvPr>
          <p:cNvSpPr txBox="1"/>
          <p:nvPr/>
        </p:nvSpPr>
        <p:spPr>
          <a:xfrm>
            <a:off x="8271941" y="5008574"/>
            <a:ext cx="1045691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02</a:t>
            </a:r>
          </a:p>
        </p:txBody>
      </p:sp>
      <p:sp>
        <p:nvSpPr>
          <p:cNvPr id="43" name="TextBox 7">
            <a:extLst>
              <a:ext uri="{FF2B5EF4-FFF2-40B4-BE49-F238E27FC236}">
                <a16:creationId xmlns:a16="http://schemas.microsoft.com/office/drawing/2014/main" id="{DE10C2CC-E073-16F2-A2F8-366D03F8FC9D}"/>
              </a:ext>
            </a:extLst>
          </p:cNvPr>
          <p:cNvSpPr txBox="1"/>
          <p:nvPr/>
        </p:nvSpPr>
        <p:spPr>
          <a:xfrm>
            <a:off x="13029978" y="5012522"/>
            <a:ext cx="1045691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05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7B83702-6E0F-53D3-C6BD-86B6153287E7}"/>
              </a:ext>
            </a:extLst>
          </p:cNvPr>
          <p:cNvSpPr txBox="1"/>
          <p:nvPr/>
        </p:nvSpPr>
        <p:spPr>
          <a:xfrm>
            <a:off x="9372067" y="3338217"/>
            <a:ext cx="2667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제품 개요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50A3A3-7AEE-1ABA-0A9F-2AF0BAAD6A7B}"/>
              </a:ext>
            </a:extLst>
          </p:cNvPr>
          <p:cNvSpPr txBox="1"/>
          <p:nvPr/>
        </p:nvSpPr>
        <p:spPr>
          <a:xfrm>
            <a:off x="13908055" y="3290146"/>
            <a:ext cx="498954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진행 상황</a:t>
            </a:r>
            <a:endParaRPr lang="en-US" altLang="ko-KR" sz="4500" b="1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5DB64E-261C-B143-CBB2-27DB3E1B4975}"/>
              </a:ext>
            </a:extLst>
          </p:cNvPr>
          <p:cNvSpPr txBox="1"/>
          <p:nvPr/>
        </p:nvSpPr>
        <p:spPr>
          <a:xfrm>
            <a:off x="13908055" y="4873892"/>
            <a:ext cx="2667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향후 계획</a:t>
            </a:r>
          </a:p>
        </p:txBody>
      </p:sp>
      <p:sp>
        <p:nvSpPr>
          <p:cNvPr id="50" name="TextBox 9">
            <a:extLst>
              <a:ext uri="{FF2B5EF4-FFF2-40B4-BE49-F238E27FC236}">
                <a16:creationId xmlns:a16="http://schemas.microsoft.com/office/drawing/2014/main" id="{240B2575-2F67-5054-F3F8-5810C7547DD0}"/>
              </a:ext>
            </a:extLst>
          </p:cNvPr>
          <p:cNvSpPr txBox="1"/>
          <p:nvPr/>
        </p:nvSpPr>
        <p:spPr>
          <a:xfrm>
            <a:off x="8327565" y="6582167"/>
            <a:ext cx="1045691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03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9E513EA-8166-14B9-0C32-D73E832AE867}"/>
              </a:ext>
            </a:extLst>
          </p:cNvPr>
          <p:cNvSpPr txBox="1"/>
          <p:nvPr/>
        </p:nvSpPr>
        <p:spPr>
          <a:xfrm>
            <a:off x="9317632" y="6440887"/>
            <a:ext cx="2667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목표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10E73C2-3885-24F5-34A1-26F542AFEA98}"/>
              </a:ext>
            </a:extLst>
          </p:cNvPr>
          <p:cNvSpPr txBox="1"/>
          <p:nvPr/>
        </p:nvSpPr>
        <p:spPr>
          <a:xfrm>
            <a:off x="8548080" y="4876556"/>
            <a:ext cx="44818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작품 차별성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6A4BAA1E-A100-22D9-9CCE-93C74EBDE3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27045" y="0"/>
            <a:ext cx="18665890" cy="10477500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grpSp>
        <p:nvGrpSpPr>
          <p:cNvPr id="2" name="Group 2"/>
          <p:cNvGrpSpPr/>
          <p:nvPr/>
        </p:nvGrpSpPr>
        <p:grpSpPr>
          <a:xfrm>
            <a:off x="-227045" y="3832333"/>
            <a:ext cx="19043780" cy="2622333"/>
            <a:chOff x="0" y="0"/>
            <a:chExt cx="5015646" cy="6906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15646" cy="690656"/>
            </a:xfrm>
            <a:custGeom>
              <a:avLst/>
              <a:gdLst/>
              <a:ahLst/>
              <a:cxnLst/>
              <a:rect l="l" t="t" r="r" b="b"/>
              <a:pathLst>
                <a:path w="5015646" h="690656">
                  <a:moveTo>
                    <a:pt x="0" y="0"/>
                  </a:moveTo>
                  <a:lnTo>
                    <a:pt x="5015646" y="0"/>
                  </a:lnTo>
                  <a:lnTo>
                    <a:pt x="5015646" y="690656"/>
                  </a:lnTo>
                  <a:lnTo>
                    <a:pt x="0" y="690656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5015646" cy="7192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029200" y="4267329"/>
            <a:ext cx="11811000" cy="17523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5026"/>
              </a:lnSpc>
            </a:pPr>
            <a:r>
              <a:rPr lang="en-US" sz="10000" b="1" dirty="0">
                <a:solidFill>
                  <a:srgbClr val="FFBD59"/>
                </a:solidFill>
                <a:latin typeface="Neue Machina Ultra-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66232" y="-281354"/>
            <a:ext cx="7842146" cy="9326672"/>
            <a:chOff x="0" y="0"/>
            <a:chExt cx="2065421" cy="24564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65421" cy="2456408"/>
            </a:xfrm>
            <a:custGeom>
              <a:avLst/>
              <a:gdLst/>
              <a:ahLst/>
              <a:cxnLst/>
              <a:rect l="l" t="t" r="r" b="b"/>
              <a:pathLst>
                <a:path w="2065421" h="2456408">
                  <a:moveTo>
                    <a:pt x="0" y="0"/>
                  </a:moveTo>
                  <a:lnTo>
                    <a:pt x="2065421" y="0"/>
                  </a:lnTo>
                  <a:lnTo>
                    <a:pt x="2065421" y="2456408"/>
                  </a:lnTo>
                  <a:lnTo>
                    <a:pt x="0" y="2456408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>
                <a:solidFill>
                  <a:srgbClr val="2A4262"/>
                </a:solidFill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065421" cy="24849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solidFill>
                  <a:srgbClr val="2A4262"/>
                </a:solidFill>
              </a:endParaRP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863226"/>
            <a:ext cx="4965664" cy="130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29"/>
              </a:lnSpc>
            </a:pPr>
            <a:r>
              <a:rPr lang="ko-KR" altLang="en-US" sz="8378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제품 개요</a:t>
            </a:r>
            <a:endParaRPr lang="en-US" sz="8378" b="1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4" name="Picture 2" descr="학술관 세네뜨리아_1">
            <a:extLst>
              <a:ext uri="{FF2B5EF4-FFF2-40B4-BE49-F238E27FC236}">
                <a16:creationId xmlns:a16="http://schemas.microsoft.com/office/drawing/2014/main" id="{D2D39DB0-F421-9EFE-F715-81CECB8AB3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29" r="10649"/>
          <a:stretch/>
        </p:blipFill>
        <p:spPr bwMode="auto">
          <a:xfrm>
            <a:off x="-553875" y="2926972"/>
            <a:ext cx="7829789" cy="4921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8">
            <a:extLst>
              <a:ext uri="{FF2B5EF4-FFF2-40B4-BE49-F238E27FC236}">
                <a16:creationId xmlns:a16="http://schemas.microsoft.com/office/drawing/2014/main" id="{7D7B4E7F-110B-34BC-F9A7-E9CC5E5A6850}"/>
              </a:ext>
            </a:extLst>
          </p:cNvPr>
          <p:cNvSpPr txBox="1"/>
          <p:nvPr/>
        </p:nvSpPr>
        <p:spPr>
          <a:xfrm>
            <a:off x="7573197" y="2628900"/>
            <a:ext cx="10702823" cy="59945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81000" marR="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000" b="1" kern="0" dirty="0">
              <a:solidFill>
                <a:srgbClr val="545454"/>
              </a:solidFill>
              <a:latin typeface="+mn-ea"/>
            </a:endParaRPr>
          </a:p>
          <a:p>
            <a:pPr marL="838200" marR="0" indent="-45720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altLang="ko-KR" sz="3500" b="1" kern="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ea"/>
              </a:rPr>
              <a:t> </a:t>
            </a:r>
            <a:r>
              <a:rPr lang="ko-KR" altLang="en-US" sz="3600" b="1" kern="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ea"/>
              </a:rPr>
              <a:t>빵 리스트의 </a:t>
            </a:r>
            <a:r>
              <a:rPr lang="ko-KR" altLang="en-US" sz="3600" b="1" kern="0" spc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ea"/>
              </a:rPr>
              <a:t>미제공</a:t>
            </a:r>
            <a:endParaRPr lang="en-US" altLang="ko-KR" sz="3600" b="1" kern="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+mn-ea"/>
            </a:endParaRPr>
          </a:p>
          <a:p>
            <a:pPr marL="838200" marR="0" indent="-45720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ko-KR" altLang="en-US" sz="36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재고 확인 불가로 인한 불편 및</a:t>
            </a:r>
            <a:r>
              <a:rPr lang="en-US" altLang="ko-KR" sz="36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</a:t>
            </a:r>
            <a:r>
              <a:rPr lang="ko-KR" altLang="en-US" sz="3600" b="1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불확실성</a:t>
            </a:r>
            <a:endParaRPr lang="en-US" altLang="ko-KR" sz="3600" b="1" kern="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838200" marR="0" indent="-45720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ko-KR" altLang="en-US" sz="3600" b="1" kern="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ea"/>
              </a:rPr>
              <a:t>예약 주문</a:t>
            </a:r>
            <a:r>
              <a:rPr lang="en-US" altLang="ko-KR" sz="3600" b="1" kern="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ea"/>
              </a:rPr>
              <a:t> </a:t>
            </a:r>
            <a:r>
              <a:rPr lang="ko-KR" altLang="en-US" sz="3600" b="1" kern="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ea"/>
              </a:rPr>
              <a:t>매장 영업시간 내 전화 </a:t>
            </a:r>
            <a:endParaRPr lang="en-US" altLang="ko-KR" sz="3600" b="1" kern="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381000" marR="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050" b="1" kern="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+mn-ea"/>
            </a:endParaRPr>
          </a:p>
          <a:p>
            <a:pPr marL="381000" marR="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600" b="1" kern="0" spc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ea"/>
              </a:rPr>
              <a:t>세네뜨리아</a:t>
            </a:r>
            <a:r>
              <a:rPr lang="ko-KR" altLang="en-US" sz="3600" b="1" kern="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ea"/>
              </a:rPr>
              <a:t> 매장 내의 혼잡도를 줄이고</a:t>
            </a:r>
            <a:endParaRPr lang="en-US" altLang="ko-KR" sz="3600" b="1" kern="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+mn-ea"/>
            </a:endParaRPr>
          </a:p>
          <a:p>
            <a:pPr marL="381000" marR="0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600" b="1" kern="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ea"/>
              </a:rPr>
              <a:t>사용자 편의성 제공</a:t>
            </a:r>
          </a:p>
        </p:txBody>
      </p:sp>
      <p:sp>
        <p:nvSpPr>
          <p:cNvPr id="20" name="AutoShape 5">
            <a:extLst>
              <a:ext uri="{FF2B5EF4-FFF2-40B4-BE49-F238E27FC236}">
                <a16:creationId xmlns:a16="http://schemas.microsoft.com/office/drawing/2014/main" id="{8375257F-F2A2-E178-919B-828356A68BAC}"/>
              </a:ext>
            </a:extLst>
          </p:cNvPr>
          <p:cNvSpPr/>
          <p:nvPr/>
        </p:nvSpPr>
        <p:spPr>
          <a:xfrm flipV="1">
            <a:off x="7824642" y="2998842"/>
            <a:ext cx="10199935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2" name="AutoShape 5">
            <a:extLst>
              <a:ext uri="{FF2B5EF4-FFF2-40B4-BE49-F238E27FC236}">
                <a16:creationId xmlns:a16="http://schemas.microsoft.com/office/drawing/2014/main" id="{32FC3191-974F-0D90-43A7-BB8EE87F7B0A}"/>
              </a:ext>
            </a:extLst>
          </p:cNvPr>
          <p:cNvSpPr/>
          <p:nvPr/>
        </p:nvSpPr>
        <p:spPr>
          <a:xfrm flipV="1">
            <a:off x="7824642" y="6515100"/>
            <a:ext cx="10199935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24">
            <a:extLst>
              <a:ext uri="{FF2B5EF4-FFF2-40B4-BE49-F238E27FC236}">
                <a16:creationId xmlns:a16="http://schemas.microsoft.com/office/drawing/2014/main" id="{781260CE-7110-AFF0-A2D3-4ED168B66019}"/>
              </a:ext>
            </a:extLst>
          </p:cNvPr>
          <p:cNvSpPr txBox="1"/>
          <p:nvPr/>
        </p:nvSpPr>
        <p:spPr>
          <a:xfrm>
            <a:off x="7573197" y="1244226"/>
            <a:ext cx="10199935" cy="12996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ko-KR" altLang="en-US" sz="8000" b="1" dirty="0" err="1">
                <a:solidFill>
                  <a:schemeClr val="tx2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세네뜨리아</a:t>
            </a:r>
            <a:r>
              <a:rPr lang="ko-KR" altLang="en-US" sz="8000" b="1" dirty="0">
                <a:solidFill>
                  <a:schemeClr val="tx2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현황</a:t>
            </a:r>
            <a:endParaRPr lang="en-US" sz="8000" b="1" dirty="0">
              <a:solidFill>
                <a:schemeClr val="tx2">
                  <a:lumMod val="50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AutoShape 5">
            <a:extLst>
              <a:ext uri="{FF2B5EF4-FFF2-40B4-BE49-F238E27FC236}">
                <a16:creationId xmlns:a16="http://schemas.microsoft.com/office/drawing/2014/main" id="{BDF85453-4A93-2EFB-CB42-2E136AEE7807}"/>
              </a:ext>
            </a:extLst>
          </p:cNvPr>
          <p:cNvSpPr/>
          <p:nvPr/>
        </p:nvSpPr>
        <p:spPr>
          <a:xfrm flipV="1">
            <a:off x="-863516" y="2411861"/>
            <a:ext cx="7901959" cy="24551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8948" y="-254720"/>
            <a:ext cx="18665897" cy="9665420"/>
            <a:chOff x="0" y="0"/>
            <a:chExt cx="4916121" cy="24660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6121" cy="2466006"/>
            </a:xfrm>
            <a:custGeom>
              <a:avLst/>
              <a:gdLst/>
              <a:ahLst/>
              <a:cxnLst/>
              <a:rect l="l" t="t" r="r" b="b"/>
              <a:pathLst>
                <a:path w="4916121" h="2466006">
                  <a:moveTo>
                    <a:pt x="0" y="0"/>
                  </a:moveTo>
                  <a:lnTo>
                    <a:pt x="4916121" y="0"/>
                  </a:lnTo>
                  <a:lnTo>
                    <a:pt x="4916121" y="2466006"/>
                  </a:lnTo>
                  <a:lnTo>
                    <a:pt x="0" y="2466006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916121" cy="24945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23269" y="3473523"/>
            <a:ext cx="9055760" cy="5811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sz="3500" b="1" spc="-44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3500" b="1" spc="-44" dirty="0">
                <a:solidFill>
                  <a:schemeClr val="bg1"/>
                </a:solidFill>
                <a:latin typeface="+mj-ea"/>
                <a:ea typeface="+mj-ea"/>
              </a:rPr>
              <a:t>실시간 빵 재고 수량 안내</a:t>
            </a:r>
            <a:endParaRPr lang="en-US" altLang="ko-KR" sz="3500" b="1" spc="-44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457200" indent="-4572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sz="3500" b="1" spc="-44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3500" b="1" spc="-44" dirty="0">
                <a:solidFill>
                  <a:schemeClr val="bg1"/>
                </a:solidFill>
                <a:latin typeface="+mj-ea"/>
                <a:ea typeface="+mj-ea"/>
              </a:rPr>
              <a:t>로그인을 통한 예약 주문의 관리 </a:t>
            </a:r>
            <a:r>
              <a:rPr lang="en-US" altLang="ko-KR" sz="3500" b="1" spc="-44" dirty="0">
                <a:solidFill>
                  <a:schemeClr val="bg1"/>
                </a:solidFill>
                <a:latin typeface="+mj-ea"/>
                <a:ea typeface="+mj-ea"/>
              </a:rPr>
              <a:t>/ </a:t>
            </a:r>
            <a:r>
              <a:rPr lang="ko-KR" altLang="en-US" sz="3500" b="1" spc="-44" dirty="0">
                <a:solidFill>
                  <a:schemeClr val="bg1"/>
                </a:solidFill>
                <a:latin typeface="+mj-ea"/>
                <a:ea typeface="+mj-ea"/>
              </a:rPr>
              <a:t>간소화</a:t>
            </a:r>
            <a:endParaRPr lang="en-US" altLang="ko-KR" sz="3500" b="1" spc="-44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457200" indent="-4572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sz="3500" b="1" spc="-44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3500" b="1" spc="-44" dirty="0">
                <a:solidFill>
                  <a:schemeClr val="bg1"/>
                </a:solidFill>
                <a:latin typeface="+mj-ea"/>
                <a:ea typeface="+mj-ea"/>
              </a:rPr>
              <a:t>교내 재학생 맞춤 서비스</a:t>
            </a:r>
            <a:endParaRPr lang="en-US" altLang="ko-KR" sz="3500" b="1" spc="-44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457200" indent="-457200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altLang="ko-KR" sz="3500" b="1" spc="-44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3500" b="1" spc="-44" dirty="0">
                <a:solidFill>
                  <a:schemeClr val="bg1"/>
                </a:solidFill>
                <a:latin typeface="+mj-ea"/>
                <a:ea typeface="+mj-ea"/>
              </a:rPr>
              <a:t>리뷰 및 평가 기능을 통한 베이커리 관리</a:t>
            </a:r>
            <a:endParaRPr lang="en-US" altLang="ko-KR" sz="3500" b="1" spc="-44" dirty="0">
              <a:solidFill>
                <a:schemeClr val="bg1"/>
              </a:solidFill>
              <a:latin typeface="+mj-ea"/>
              <a:ea typeface="+mj-ea"/>
            </a:endParaRPr>
          </a:p>
          <a:p>
            <a:pPr>
              <a:lnSpc>
                <a:spcPts val="3592"/>
              </a:lnSpc>
            </a:pPr>
            <a:endParaRPr lang="en-US" sz="2565" dirty="0">
              <a:solidFill>
                <a:srgbClr val="FFFFFF"/>
              </a:solidFill>
              <a:latin typeface="TT Commons Pro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827388" y="166859"/>
            <a:ext cx="8298606" cy="28850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729"/>
              </a:lnSpc>
            </a:pPr>
            <a:r>
              <a:rPr lang="ko-KR" altLang="en-US" sz="8378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기존 작품과의 차별성</a:t>
            </a:r>
            <a:endParaRPr lang="en-US" sz="8378" b="1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9D29DC78-0D3B-4B95-8F86-0ED82EEBBF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274"/>
          <a:stretch/>
        </p:blipFill>
        <p:spPr>
          <a:xfrm>
            <a:off x="10177499" y="4843568"/>
            <a:ext cx="7900909" cy="467913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DF5028D-8F07-B178-7442-0263998CF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7499" y="0"/>
            <a:ext cx="7900909" cy="4837707"/>
          </a:xfrm>
          <a:prstGeom prst="rect">
            <a:avLst/>
          </a:prstGeom>
        </p:spPr>
      </p:pic>
      <p:sp>
        <p:nvSpPr>
          <p:cNvPr id="28" name="AutoShape 5">
            <a:extLst>
              <a:ext uri="{FF2B5EF4-FFF2-40B4-BE49-F238E27FC236}">
                <a16:creationId xmlns:a16="http://schemas.microsoft.com/office/drawing/2014/main" id="{70CCE6F5-9639-DBAD-27E2-3026442FAF51}"/>
              </a:ext>
            </a:extLst>
          </p:cNvPr>
          <p:cNvSpPr/>
          <p:nvPr/>
        </p:nvSpPr>
        <p:spPr>
          <a:xfrm flipV="1">
            <a:off x="455868" y="3473523"/>
            <a:ext cx="8670126" cy="26938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>
            <a:extLst>
              <a:ext uri="{FF2B5EF4-FFF2-40B4-BE49-F238E27FC236}">
                <a16:creationId xmlns:a16="http://schemas.microsoft.com/office/drawing/2014/main" id="{4BA195E5-057A-7143-42C7-21AB5F65365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</a:blip>
          <a:stretch>
            <a:fillRect/>
          </a:stretch>
        </p:blipFill>
        <p:spPr>
          <a:xfrm>
            <a:off x="12226457" y="1294502"/>
            <a:ext cx="6244418" cy="8325890"/>
          </a:xfrm>
          <a:prstGeom prst="rect">
            <a:avLst/>
          </a:prstGeom>
          <a:noFill/>
          <a:effectLst>
            <a:softEdge rad="317500"/>
          </a:effectLst>
        </p:spPr>
      </p:pic>
      <p:grpSp>
        <p:nvGrpSpPr>
          <p:cNvPr id="2" name="Group 2"/>
          <p:cNvGrpSpPr/>
          <p:nvPr/>
        </p:nvGrpSpPr>
        <p:grpSpPr>
          <a:xfrm>
            <a:off x="-419878" y="9447055"/>
            <a:ext cx="19127755" cy="1416250"/>
            <a:chOff x="0" y="0"/>
            <a:chExt cx="5037763" cy="3730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37763" cy="373004"/>
            </a:xfrm>
            <a:custGeom>
              <a:avLst/>
              <a:gdLst/>
              <a:ahLst/>
              <a:cxnLst/>
              <a:rect l="l" t="t" r="r" b="b"/>
              <a:pathLst>
                <a:path w="5037763" h="373004">
                  <a:moveTo>
                    <a:pt x="0" y="0"/>
                  </a:moveTo>
                  <a:lnTo>
                    <a:pt x="5037763" y="0"/>
                  </a:lnTo>
                  <a:lnTo>
                    <a:pt x="5037763" y="373004"/>
                  </a:lnTo>
                  <a:lnTo>
                    <a:pt x="0" y="373004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5037763" cy="4015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-574087" y="1313552"/>
            <a:ext cx="19436174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1" name="Group 11"/>
          <p:cNvGrpSpPr/>
          <p:nvPr/>
        </p:nvGrpSpPr>
        <p:grpSpPr>
          <a:xfrm>
            <a:off x="5848568" y="581439"/>
            <a:ext cx="6590864" cy="1502326"/>
            <a:chOff x="0" y="0"/>
            <a:chExt cx="3565841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65841" cy="812800"/>
            </a:xfrm>
            <a:custGeom>
              <a:avLst/>
              <a:gdLst/>
              <a:ahLst/>
              <a:cxnLst/>
              <a:rect l="l" t="t" r="r" b="b"/>
              <a:pathLst>
                <a:path w="3565841" h="812800">
                  <a:moveTo>
                    <a:pt x="23493" y="0"/>
                  </a:moveTo>
                  <a:lnTo>
                    <a:pt x="3542348" y="0"/>
                  </a:lnTo>
                  <a:cubicBezTo>
                    <a:pt x="3548579" y="0"/>
                    <a:pt x="3554554" y="2475"/>
                    <a:pt x="3558960" y="6881"/>
                  </a:cubicBezTo>
                  <a:cubicBezTo>
                    <a:pt x="3563366" y="11287"/>
                    <a:pt x="3565841" y="17262"/>
                    <a:pt x="3565841" y="23493"/>
                  </a:cubicBezTo>
                  <a:lnTo>
                    <a:pt x="3565841" y="789307"/>
                  </a:lnTo>
                  <a:cubicBezTo>
                    <a:pt x="3565841" y="802282"/>
                    <a:pt x="3555323" y="812800"/>
                    <a:pt x="3542348" y="812800"/>
                  </a:cubicBezTo>
                  <a:lnTo>
                    <a:pt x="23493" y="812800"/>
                  </a:lnTo>
                  <a:cubicBezTo>
                    <a:pt x="10518" y="812800"/>
                    <a:pt x="0" y="802282"/>
                    <a:pt x="0" y="789307"/>
                  </a:cubicBezTo>
                  <a:lnTo>
                    <a:pt x="0" y="23493"/>
                  </a:lnTo>
                  <a:cubicBezTo>
                    <a:pt x="0" y="10518"/>
                    <a:pt x="10518" y="0"/>
                    <a:pt x="23493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3565841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57131" y="3161882"/>
            <a:ext cx="17630869" cy="4343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ct val="250000"/>
              </a:lnSpc>
            </a:pPr>
            <a:r>
              <a:rPr lang="ko-KR" altLang="en-US" sz="4000" b="1" spc="-45" dirty="0" err="1">
                <a:solidFill>
                  <a:srgbClr val="000D64"/>
                </a:solidFill>
                <a:latin typeface="+mj-ea"/>
                <a:ea typeface="+mj-ea"/>
              </a:rPr>
              <a:t>캡스톤</a:t>
            </a:r>
            <a:r>
              <a:rPr lang="ko-KR" altLang="en-US" sz="4000" b="1" spc="-45" dirty="0">
                <a:solidFill>
                  <a:srgbClr val="000D64"/>
                </a:solidFill>
                <a:latin typeface="+mj-ea"/>
                <a:ea typeface="+mj-ea"/>
              </a:rPr>
              <a:t> 디자인 </a:t>
            </a:r>
            <a:r>
              <a:rPr lang="en-US" altLang="ko-KR" sz="4000" b="1" spc="-45" dirty="0">
                <a:solidFill>
                  <a:srgbClr val="000D64"/>
                </a:solidFill>
                <a:latin typeface="+mj-ea"/>
                <a:ea typeface="+mj-ea"/>
              </a:rPr>
              <a:t>: </a:t>
            </a:r>
            <a:r>
              <a:rPr lang="ko-KR" altLang="en-US" sz="4000" b="1" spc="-45" dirty="0">
                <a:solidFill>
                  <a:srgbClr val="000D64"/>
                </a:solidFill>
                <a:latin typeface="+mj-ea"/>
                <a:ea typeface="+mj-ea"/>
              </a:rPr>
              <a:t>창의적 종합 설계 능력과 문제 해결 능력</a:t>
            </a:r>
            <a:endParaRPr lang="en-US" altLang="ko-KR" sz="4000" b="1" spc="-45" dirty="0">
              <a:solidFill>
                <a:srgbClr val="000D64"/>
              </a:solidFill>
              <a:latin typeface="+mj-ea"/>
              <a:ea typeface="+mj-ea"/>
            </a:endParaRPr>
          </a:p>
          <a:p>
            <a:pPr marL="0" lvl="0" indent="0">
              <a:lnSpc>
                <a:spcPct val="250000"/>
              </a:lnSpc>
            </a:pPr>
            <a:r>
              <a:rPr lang="ko-KR" altLang="en-US" sz="4000" b="1" spc="-45" dirty="0">
                <a:solidFill>
                  <a:srgbClr val="000D64"/>
                </a:solidFill>
                <a:latin typeface="+mj-ea"/>
                <a:ea typeface="+mj-ea"/>
              </a:rPr>
              <a:t>실제 서비스를 구현 및 사용자와의 상호작용</a:t>
            </a:r>
            <a:endParaRPr lang="en-US" altLang="ko-KR" sz="4000" b="1" spc="-45" dirty="0">
              <a:solidFill>
                <a:srgbClr val="000D64"/>
              </a:solidFill>
              <a:latin typeface="+mj-ea"/>
              <a:ea typeface="+mj-ea"/>
            </a:endParaRPr>
          </a:p>
          <a:p>
            <a:pPr marL="0" lvl="0" indent="0">
              <a:lnSpc>
                <a:spcPct val="250000"/>
              </a:lnSpc>
            </a:pPr>
            <a:r>
              <a:rPr lang="ko-KR" altLang="en-US" sz="4000" b="1" spc="-45" dirty="0">
                <a:solidFill>
                  <a:srgbClr val="000D64"/>
                </a:solidFill>
                <a:latin typeface="+mj-ea"/>
                <a:ea typeface="+mj-ea"/>
              </a:rPr>
              <a:t>주요 구현기술 </a:t>
            </a:r>
            <a:r>
              <a:rPr lang="en-US" altLang="ko-KR" sz="4000" b="1" spc="-45" dirty="0">
                <a:solidFill>
                  <a:srgbClr val="000D64"/>
                </a:solidFill>
                <a:latin typeface="+mj-ea"/>
                <a:ea typeface="+mj-ea"/>
              </a:rPr>
              <a:t>: Java + Spring Boot + GCP</a:t>
            </a:r>
            <a:r>
              <a:rPr lang="ko-KR" altLang="en-US" sz="4000" b="1" spc="-45" dirty="0">
                <a:solidFill>
                  <a:srgbClr val="000D64"/>
                </a:solidFill>
                <a:latin typeface="+mj-ea"/>
                <a:ea typeface="+mj-ea"/>
              </a:rPr>
              <a:t>  웹 배포</a:t>
            </a:r>
            <a:endParaRPr lang="en-US" altLang="ko-KR" sz="4000" b="1" spc="-45" dirty="0">
              <a:solidFill>
                <a:srgbClr val="000D64"/>
              </a:solidFill>
              <a:latin typeface="+mj-ea"/>
              <a:ea typeface="+mj-ea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031443" y="600805"/>
            <a:ext cx="6225114" cy="130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ko-KR" altLang="en-US" sz="8378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목표</a:t>
            </a:r>
            <a:endParaRPr lang="en-US" sz="8378" b="1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B7316CB-719E-3392-2D75-4DCF85070F5D}"/>
              </a:ext>
            </a:extLst>
          </p:cNvPr>
          <p:cNvGrpSpPr/>
          <p:nvPr/>
        </p:nvGrpSpPr>
        <p:grpSpPr>
          <a:xfrm>
            <a:off x="-188948" y="-366719"/>
            <a:ext cx="18665897" cy="11834819"/>
            <a:chOff x="0" y="-28575"/>
            <a:chExt cx="4916121" cy="30195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245D4916-7EF5-A5A1-6536-7EDD20A5331B}"/>
                </a:ext>
              </a:extLst>
            </p:cNvPr>
            <p:cNvSpPr/>
            <p:nvPr/>
          </p:nvSpPr>
          <p:spPr>
            <a:xfrm>
              <a:off x="0" y="0"/>
              <a:ext cx="4916121" cy="2990925"/>
            </a:xfrm>
            <a:custGeom>
              <a:avLst/>
              <a:gdLst/>
              <a:ahLst/>
              <a:cxnLst/>
              <a:rect l="l" t="t" r="r" b="b"/>
              <a:pathLst>
                <a:path w="4916121" h="2466006">
                  <a:moveTo>
                    <a:pt x="0" y="0"/>
                  </a:moveTo>
                  <a:lnTo>
                    <a:pt x="4916121" y="0"/>
                  </a:lnTo>
                  <a:lnTo>
                    <a:pt x="4916121" y="2466006"/>
                  </a:lnTo>
                  <a:lnTo>
                    <a:pt x="0" y="2466006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93446AB4-EFE9-B629-6295-11CCCBA480BC}"/>
                </a:ext>
              </a:extLst>
            </p:cNvPr>
            <p:cNvSpPr txBox="1"/>
            <p:nvPr/>
          </p:nvSpPr>
          <p:spPr>
            <a:xfrm>
              <a:off x="0" y="-28575"/>
              <a:ext cx="4916121" cy="24945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EFD0F3D7-8C5B-0EF0-226B-8B2D05423FB7}"/>
              </a:ext>
            </a:extLst>
          </p:cNvPr>
          <p:cNvSpPr/>
          <p:nvPr/>
        </p:nvSpPr>
        <p:spPr>
          <a:xfrm>
            <a:off x="228600" y="1690682"/>
            <a:ext cx="17907000" cy="9777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6" name="Picture 12" descr="Hibernate (@Hibernate) / X">
            <a:extLst>
              <a:ext uri="{FF2B5EF4-FFF2-40B4-BE49-F238E27FC236}">
                <a16:creationId xmlns:a16="http://schemas.microsoft.com/office/drawing/2014/main" id="{6B6DBDEE-77F2-EEE5-77D6-730988F91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6630" y="3725645"/>
            <a:ext cx="3451455" cy="345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5"/>
          <p:cNvSpPr/>
          <p:nvPr/>
        </p:nvSpPr>
        <p:spPr>
          <a:xfrm>
            <a:off x="-574087" y="1313552"/>
            <a:ext cx="19436174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1" name="Group 11"/>
          <p:cNvGrpSpPr/>
          <p:nvPr/>
        </p:nvGrpSpPr>
        <p:grpSpPr>
          <a:xfrm>
            <a:off x="1600200" y="518855"/>
            <a:ext cx="15099198" cy="1502326"/>
            <a:chOff x="0" y="0"/>
            <a:chExt cx="3565841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65841" cy="812800"/>
            </a:xfrm>
            <a:custGeom>
              <a:avLst/>
              <a:gdLst/>
              <a:ahLst/>
              <a:cxnLst/>
              <a:rect l="l" t="t" r="r" b="b"/>
              <a:pathLst>
                <a:path w="3565841" h="812800">
                  <a:moveTo>
                    <a:pt x="23493" y="0"/>
                  </a:moveTo>
                  <a:lnTo>
                    <a:pt x="3542348" y="0"/>
                  </a:lnTo>
                  <a:cubicBezTo>
                    <a:pt x="3548579" y="0"/>
                    <a:pt x="3554554" y="2475"/>
                    <a:pt x="3558960" y="6881"/>
                  </a:cubicBezTo>
                  <a:cubicBezTo>
                    <a:pt x="3563366" y="11287"/>
                    <a:pt x="3565841" y="17262"/>
                    <a:pt x="3565841" y="23493"/>
                  </a:cubicBezTo>
                  <a:lnTo>
                    <a:pt x="3565841" y="789307"/>
                  </a:lnTo>
                  <a:cubicBezTo>
                    <a:pt x="3565841" y="802282"/>
                    <a:pt x="3555323" y="812800"/>
                    <a:pt x="3542348" y="812800"/>
                  </a:cubicBezTo>
                  <a:lnTo>
                    <a:pt x="23493" y="812800"/>
                  </a:lnTo>
                  <a:cubicBezTo>
                    <a:pt x="10518" y="812800"/>
                    <a:pt x="0" y="802282"/>
                    <a:pt x="0" y="789307"/>
                  </a:cubicBezTo>
                  <a:lnTo>
                    <a:pt x="0" y="23493"/>
                  </a:lnTo>
                  <a:cubicBezTo>
                    <a:pt x="0" y="10518"/>
                    <a:pt x="10518" y="0"/>
                    <a:pt x="23493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3565841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638300" y="498911"/>
            <a:ext cx="15087600" cy="13910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en-US" altLang="ko-KR" sz="8378" b="1" dirty="0">
                <a:solidFill>
                  <a:srgbClr val="FFBD59"/>
                </a:solidFill>
                <a:latin typeface="Neue Machina Ultra-Bold"/>
              </a:rPr>
              <a:t>Full Stack Architecture</a:t>
            </a:r>
            <a:endParaRPr lang="en-US" sz="8378" b="1" dirty="0">
              <a:solidFill>
                <a:srgbClr val="FFBD59"/>
              </a:solidFill>
              <a:latin typeface="Neue Machina Ultra-Bold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AA7E6F-BEAF-A547-9B6E-47C6BAFECDB4}"/>
              </a:ext>
            </a:extLst>
          </p:cNvPr>
          <p:cNvSpPr/>
          <p:nvPr/>
        </p:nvSpPr>
        <p:spPr>
          <a:xfrm>
            <a:off x="533400" y="2281359"/>
            <a:ext cx="17297400" cy="7898978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0D6080D-7D0E-8457-18E5-DE72E89228E5}"/>
              </a:ext>
            </a:extLst>
          </p:cNvPr>
          <p:cNvCxnSpPr>
            <a:cxnSpLocks/>
          </p:cNvCxnSpPr>
          <p:nvPr/>
        </p:nvCxnSpPr>
        <p:spPr>
          <a:xfrm>
            <a:off x="533400" y="3390900"/>
            <a:ext cx="17297400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925FA76A-AF68-29F4-36C4-263D70D05086}"/>
              </a:ext>
            </a:extLst>
          </p:cNvPr>
          <p:cNvCxnSpPr>
            <a:cxnSpLocks/>
          </p:cNvCxnSpPr>
          <p:nvPr/>
        </p:nvCxnSpPr>
        <p:spPr>
          <a:xfrm>
            <a:off x="4648200" y="2392662"/>
            <a:ext cx="0" cy="7787675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95DD4C9-F8B4-1463-B585-375FF146F608}"/>
              </a:ext>
            </a:extLst>
          </p:cNvPr>
          <p:cNvCxnSpPr>
            <a:cxnSpLocks/>
          </p:cNvCxnSpPr>
          <p:nvPr/>
        </p:nvCxnSpPr>
        <p:spPr>
          <a:xfrm>
            <a:off x="13792200" y="2392662"/>
            <a:ext cx="0" cy="7787675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58953CE-AC95-9EB5-051A-E9F7412C8744}"/>
              </a:ext>
            </a:extLst>
          </p:cNvPr>
          <p:cNvSpPr/>
          <p:nvPr/>
        </p:nvSpPr>
        <p:spPr>
          <a:xfrm>
            <a:off x="4876802" y="3556206"/>
            <a:ext cx="8721976" cy="6450425"/>
          </a:xfrm>
          <a:prstGeom prst="rect">
            <a:avLst/>
          </a:prstGeom>
          <a:noFill/>
          <a:ln w="28575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35787CC-D526-2C24-0CA7-671219A62EB1}"/>
              </a:ext>
            </a:extLst>
          </p:cNvPr>
          <p:cNvSpPr/>
          <p:nvPr/>
        </p:nvSpPr>
        <p:spPr>
          <a:xfrm>
            <a:off x="726823" y="3588495"/>
            <a:ext cx="3733793" cy="6431803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043FA4-FA62-C0A5-8AED-3D16DB6E01E5}"/>
              </a:ext>
            </a:extLst>
          </p:cNvPr>
          <p:cNvSpPr txBox="1"/>
          <p:nvPr/>
        </p:nvSpPr>
        <p:spPr>
          <a:xfrm>
            <a:off x="694543" y="2447567"/>
            <a:ext cx="4302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Presentation Tier</a:t>
            </a:r>
            <a:endParaRPr lang="ko-KR" altLang="en-US" sz="40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A0E478-C8B9-E831-E26F-F5171183830D}"/>
              </a:ext>
            </a:extLst>
          </p:cNvPr>
          <p:cNvSpPr txBox="1"/>
          <p:nvPr/>
        </p:nvSpPr>
        <p:spPr>
          <a:xfrm>
            <a:off x="8100635" y="2447567"/>
            <a:ext cx="4302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Middle Tier</a:t>
            </a:r>
            <a:endParaRPr lang="ko-KR" altLang="en-US" sz="40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D02BF0-6A6F-0309-1887-A4D2DDBB21A5}"/>
              </a:ext>
            </a:extLst>
          </p:cNvPr>
          <p:cNvSpPr txBox="1"/>
          <p:nvPr/>
        </p:nvSpPr>
        <p:spPr>
          <a:xfrm>
            <a:off x="14727112" y="2447567"/>
            <a:ext cx="2397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Data Tier</a:t>
            </a:r>
            <a:endParaRPr lang="ko-KR" altLang="en-US" sz="4000" b="1" dirty="0"/>
          </a:p>
        </p:txBody>
      </p:sp>
      <p:pic>
        <p:nvPicPr>
          <p:cNvPr id="3" name="그림 2" descr="그래픽, 폰트, 그래픽 디자인, 로고이(가) 표시된 사진&#10;&#10;자동 생성된 설명">
            <a:extLst>
              <a:ext uri="{FF2B5EF4-FFF2-40B4-BE49-F238E27FC236}">
                <a16:creationId xmlns:a16="http://schemas.microsoft.com/office/drawing/2014/main" id="{A8042252-EB5D-68C9-5504-9650C011F6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4077" y="3979783"/>
            <a:ext cx="2895599" cy="1498699"/>
          </a:xfrm>
          <a:prstGeom prst="rect">
            <a:avLst/>
          </a:prstGeom>
        </p:spPr>
      </p:pic>
      <p:pic>
        <p:nvPicPr>
          <p:cNvPr id="1026" name="Picture 2" descr="Web 이란 ?">
            <a:extLst>
              <a:ext uri="{FF2B5EF4-FFF2-40B4-BE49-F238E27FC236}">
                <a16:creationId xmlns:a16="http://schemas.microsoft.com/office/drawing/2014/main" id="{5098CAD2-97CD-07DB-B74C-620429EBD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2" y="3873731"/>
            <a:ext cx="3159376" cy="2378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ymeleaf 기본기능 정복하기[1편]">
            <a:extLst>
              <a:ext uri="{FF2B5EF4-FFF2-40B4-BE49-F238E27FC236}">
                <a16:creationId xmlns:a16="http://schemas.microsoft.com/office/drawing/2014/main" id="{4116F635-D9F0-3DD1-1661-5000F93A0D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5" t="17817" r="14011" b="22128"/>
          <a:stretch/>
        </p:blipFill>
        <p:spPr bwMode="auto">
          <a:xfrm>
            <a:off x="1102687" y="6356799"/>
            <a:ext cx="2972480" cy="114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PA 활용 1] Spring 프로젝트 생성 및 환경설정">
            <a:extLst>
              <a:ext uri="{FF2B5EF4-FFF2-40B4-BE49-F238E27FC236}">
                <a16:creationId xmlns:a16="http://schemas.microsoft.com/office/drawing/2014/main" id="{948ACB03-313A-0736-DC2E-1B954A0B8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286" y="3873731"/>
            <a:ext cx="5619749" cy="3279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GCP Cloud SQL Enterprise Plus is here! | by Virinchi T | Fournine Cloud">
            <a:extLst>
              <a:ext uri="{FF2B5EF4-FFF2-40B4-BE49-F238E27FC236}">
                <a16:creationId xmlns:a16="http://schemas.microsoft.com/office/drawing/2014/main" id="{444CA6BE-7781-5E7C-6AC9-53A86A832E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0" t="22600" r="3825" b="20120"/>
          <a:stretch/>
        </p:blipFill>
        <p:spPr bwMode="auto">
          <a:xfrm>
            <a:off x="14043752" y="8039100"/>
            <a:ext cx="3560576" cy="1898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E4A0171-9F56-E996-24FE-EF1E9BD5531C}"/>
              </a:ext>
            </a:extLst>
          </p:cNvPr>
          <p:cNvSpPr/>
          <p:nvPr/>
        </p:nvSpPr>
        <p:spPr>
          <a:xfrm>
            <a:off x="13887373" y="6243846"/>
            <a:ext cx="3809096" cy="3792727"/>
          </a:xfrm>
          <a:prstGeom prst="rect">
            <a:avLst/>
          </a:prstGeom>
          <a:noFill/>
          <a:ln w="28575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42" name="Picture 18" descr="Google Cloud Storage ADO Driver: ADO Driver for Google Cloud Storage -  CData Software">
            <a:extLst>
              <a:ext uri="{FF2B5EF4-FFF2-40B4-BE49-F238E27FC236}">
                <a16:creationId xmlns:a16="http://schemas.microsoft.com/office/drawing/2014/main" id="{C82BDF85-FD0E-0C5E-34A0-591B35D3A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3042" y="6356799"/>
            <a:ext cx="3075933" cy="1833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HTML/CSS] 활용">
            <a:extLst>
              <a:ext uri="{FF2B5EF4-FFF2-40B4-BE49-F238E27FC236}">
                <a16:creationId xmlns:a16="http://schemas.microsoft.com/office/drawing/2014/main" id="{FE20B9C6-44BA-A40A-5A83-3803562188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6" t="21278" r="7122" b="23292"/>
          <a:stretch/>
        </p:blipFill>
        <p:spPr bwMode="auto">
          <a:xfrm>
            <a:off x="838203" y="7505700"/>
            <a:ext cx="3581396" cy="2117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API란 무엇인가? (about API)">
            <a:extLst>
              <a:ext uri="{FF2B5EF4-FFF2-40B4-BE49-F238E27FC236}">
                <a16:creationId xmlns:a16="http://schemas.microsoft.com/office/drawing/2014/main" id="{C85E37DF-BA05-57EB-BA00-8F9151478C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286" y="7094882"/>
            <a:ext cx="5135344" cy="255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838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1F8625B-B53F-DBAE-8E9B-034D480D1ABD}"/>
              </a:ext>
            </a:extLst>
          </p:cNvPr>
          <p:cNvSpPr/>
          <p:nvPr/>
        </p:nvSpPr>
        <p:spPr>
          <a:xfrm>
            <a:off x="4944910" y="7014805"/>
            <a:ext cx="8464958" cy="1032714"/>
          </a:xfrm>
          <a:prstGeom prst="roundRect">
            <a:avLst/>
          </a:prstGeom>
          <a:solidFill>
            <a:srgbClr val="FFBD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BCADC64D-62D3-3337-9F81-753E37AA2ACC}"/>
              </a:ext>
            </a:extLst>
          </p:cNvPr>
          <p:cNvSpPr/>
          <p:nvPr/>
        </p:nvSpPr>
        <p:spPr>
          <a:xfrm>
            <a:off x="5029201" y="2726976"/>
            <a:ext cx="8464958" cy="1032714"/>
          </a:xfrm>
          <a:prstGeom prst="roundRect">
            <a:avLst/>
          </a:prstGeom>
          <a:solidFill>
            <a:srgbClr val="FFBD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38BA5C1-9022-8C9E-E0EA-4CFDC22F527F}"/>
              </a:ext>
            </a:extLst>
          </p:cNvPr>
          <p:cNvSpPr/>
          <p:nvPr/>
        </p:nvSpPr>
        <p:spPr>
          <a:xfrm>
            <a:off x="5029201" y="4924262"/>
            <a:ext cx="8464958" cy="1032714"/>
          </a:xfrm>
          <a:prstGeom prst="roundRect">
            <a:avLst/>
          </a:prstGeom>
          <a:solidFill>
            <a:srgbClr val="FFBD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Group 2"/>
          <p:cNvGrpSpPr/>
          <p:nvPr/>
        </p:nvGrpSpPr>
        <p:grpSpPr>
          <a:xfrm>
            <a:off x="-335902" y="9108681"/>
            <a:ext cx="18959804" cy="1402254"/>
            <a:chOff x="0" y="0"/>
            <a:chExt cx="4993529" cy="36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3529" cy="369318"/>
            </a:xfrm>
            <a:custGeom>
              <a:avLst/>
              <a:gdLst/>
              <a:ahLst/>
              <a:cxnLst/>
              <a:rect l="l" t="t" r="r" b="b"/>
              <a:pathLst>
                <a:path w="4993529" h="369318">
                  <a:moveTo>
                    <a:pt x="0" y="0"/>
                  </a:moveTo>
                  <a:lnTo>
                    <a:pt x="4993529" y="0"/>
                  </a:lnTo>
                  <a:lnTo>
                    <a:pt x="4993529" y="369318"/>
                  </a:lnTo>
                  <a:lnTo>
                    <a:pt x="0" y="369318"/>
                  </a:ln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993529" cy="3978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flipV="1">
            <a:off x="-503900" y="1313552"/>
            <a:ext cx="192958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7529123" y="6761221"/>
            <a:ext cx="1789080" cy="1802600"/>
          </a:xfrm>
          <a:custGeom>
            <a:avLst/>
            <a:gdLst/>
            <a:ahLst/>
            <a:cxnLst/>
            <a:rect l="l" t="t" r="r" b="b"/>
            <a:pathLst>
              <a:path w="1789080" h="1802600">
                <a:moveTo>
                  <a:pt x="0" y="0"/>
                </a:moveTo>
                <a:lnTo>
                  <a:pt x="1789081" y="0"/>
                </a:lnTo>
                <a:lnTo>
                  <a:pt x="1789081" y="1802599"/>
                </a:lnTo>
                <a:lnTo>
                  <a:pt x="0" y="18025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-1031707" y="581439"/>
            <a:ext cx="1788176" cy="1801689"/>
          </a:xfrm>
          <a:custGeom>
            <a:avLst/>
            <a:gdLst/>
            <a:ahLst/>
            <a:cxnLst/>
            <a:rect l="l" t="t" r="r" b="b"/>
            <a:pathLst>
              <a:path w="1788176" h="1801689">
                <a:moveTo>
                  <a:pt x="0" y="0"/>
                </a:moveTo>
                <a:lnTo>
                  <a:pt x="1788176" y="0"/>
                </a:lnTo>
                <a:lnTo>
                  <a:pt x="1788176" y="1801689"/>
                </a:lnTo>
                <a:lnTo>
                  <a:pt x="0" y="18016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3" name="Group 13"/>
          <p:cNvGrpSpPr/>
          <p:nvPr/>
        </p:nvGrpSpPr>
        <p:grpSpPr>
          <a:xfrm>
            <a:off x="4334672" y="581439"/>
            <a:ext cx="9618655" cy="1502326"/>
            <a:chOff x="0" y="0"/>
            <a:chExt cx="520396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203960" cy="812800"/>
            </a:xfrm>
            <a:custGeom>
              <a:avLst/>
              <a:gdLst/>
              <a:ahLst/>
              <a:cxnLst/>
              <a:rect l="l" t="t" r="r" b="b"/>
              <a:pathLst>
                <a:path w="5203960" h="812800">
                  <a:moveTo>
                    <a:pt x="16098" y="0"/>
                  </a:moveTo>
                  <a:lnTo>
                    <a:pt x="5187862" y="0"/>
                  </a:lnTo>
                  <a:cubicBezTo>
                    <a:pt x="5196753" y="0"/>
                    <a:pt x="5203960" y="7207"/>
                    <a:pt x="5203960" y="16098"/>
                  </a:cubicBezTo>
                  <a:lnTo>
                    <a:pt x="5203960" y="796702"/>
                  </a:lnTo>
                  <a:cubicBezTo>
                    <a:pt x="5203960" y="805593"/>
                    <a:pt x="5196753" y="812800"/>
                    <a:pt x="5187862" y="812800"/>
                  </a:cubicBezTo>
                  <a:lnTo>
                    <a:pt x="16098" y="812800"/>
                  </a:lnTo>
                  <a:cubicBezTo>
                    <a:pt x="7207" y="812800"/>
                    <a:pt x="0" y="805593"/>
                    <a:pt x="0" y="796702"/>
                  </a:cubicBezTo>
                  <a:lnTo>
                    <a:pt x="0" y="16098"/>
                  </a:lnTo>
                  <a:cubicBezTo>
                    <a:pt x="0" y="7207"/>
                    <a:pt x="7207" y="0"/>
                    <a:pt x="16098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520396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268509" y="2520253"/>
            <a:ext cx="13750977" cy="1035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빵의 재고 표기   </a:t>
            </a:r>
            <a:endParaRPr lang="en-US" altLang="ko-KR" sz="4000" b="1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655913" y="600805"/>
            <a:ext cx="8976173" cy="1391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ko-KR" altLang="en-US" sz="8378" b="1" dirty="0">
                <a:solidFill>
                  <a:srgbClr val="FFBD59"/>
                </a:solidFill>
                <a:latin typeface="Neue Machina Ultra-Bold" panose="020B0600000101010101" charset="0"/>
                <a:ea typeface="HY헤드라인M" panose="02030600000101010101" pitchFamily="18" charset="-127"/>
              </a:rPr>
              <a:t>주요 기능</a:t>
            </a:r>
            <a:endParaRPr lang="en-US" sz="8378" b="1" dirty="0">
              <a:solidFill>
                <a:srgbClr val="FFBD59"/>
              </a:solidFill>
              <a:latin typeface="Neue Machina Ultra-Bold" panose="020B0600000101010101" charset="0"/>
              <a:ea typeface="HY헤드라인M" panose="02030600000101010101" pitchFamily="18" charset="-127"/>
            </a:endParaRPr>
          </a:p>
        </p:txBody>
      </p:sp>
      <p:sp>
        <p:nvSpPr>
          <p:cNvPr id="10" name="TextBox 19">
            <a:extLst>
              <a:ext uri="{FF2B5EF4-FFF2-40B4-BE49-F238E27FC236}">
                <a16:creationId xmlns:a16="http://schemas.microsoft.com/office/drawing/2014/main" id="{C755A7BE-6FEB-D7DA-353A-5AA61C8A2197}"/>
              </a:ext>
            </a:extLst>
          </p:cNvPr>
          <p:cNvSpPr txBox="1"/>
          <p:nvPr/>
        </p:nvSpPr>
        <p:spPr>
          <a:xfrm>
            <a:off x="3003505" y="5143500"/>
            <a:ext cx="1251635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62"/>
              </a:lnSpc>
            </a:pPr>
            <a:r>
              <a:rPr lang="ko-KR" alt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오늘의 빵 정보 리스트 제공</a:t>
            </a:r>
            <a:endParaRPr lang="en-US" sz="4000" b="1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TextBox 18">
            <a:extLst>
              <a:ext uri="{FF2B5EF4-FFF2-40B4-BE49-F238E27FC236}">
                <a16:creationId xmlns:a16="http://schemas.microsoft.com/office/drawing/2014/main" id="{DA996D17-3190-EB8A-333F-5A6E79E36301}"/>
              </a:ext>
            </a:extLst>
          </p:cNvPr>
          <p:cNvSpPr txBox="1"/>
          <p:nvPr/>
        </p:nvSpPr>
        <p:spPr>
          <a:xfrm>
            <a:off x="2268509" y="6793406"/>
            <a:ext cx="13750977" cy="1035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예약 주문의 관리</a:t>
            </a:r>
            <a:endParaRPr lang="en-US" altLang="ko-KR" sz="4000" b="1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6" name="TextBox 18">
            <a:extLst>
              <a:ext uri="{FF2B5EF4-FFF2-40B4-BE49-F238E27FC236}">
                <a16:creationId xmlns:a16="http://schemas.microsoft.com/office/drawing/2014/main" id="{03D13D4B-BA7B-5DA6-DE7A-36487F7E0579}"/>
              </a:ext>
            </a:extLst>
          </p:cNvPr>
          <p:cNvSpPr txBox="1"/>
          <p:nvPr/>
        </p:nvSpPr>
        <p:spPr>
          <a:xfrm>
            <a:off x="1162050" y="3866433"/>
            <a:ext cx="15963900" cy="7239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>
                <a:solidFill>
                  <a:srgbClr val="545454"/>
                </a:solidFill>
                <a:latin typeface="+mn-ea"/>
              </a:rPr>
              <a:t>POS </a:t>
            </a: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연동 재고 데이터 표기</a:t>
            </a:r>
            <a:endParaRPr lang="en-US" altLang="ko-KR" sz="3600" b="1" dirty="0">
              <a:solidFill>
                <a:srgbClr val="545454"/>
              </a:solidFill>
              <a:latin typeface="+mn-ea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E31DE40F-E044-D9C8-D476-E37A15CF1647}"/>
              </a:ext>
            </a:extLst>
          </p:cNvPr>
          <p:cNvSpPr txBox="1"/>
          <p:nvPr/>
        </p:nvSpPr>
        <p:spPr>
          <a:xfrm>
            <a:off x="1279730" y="5956976"/>
            <a:ext cx="15963900" cy="7239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 오전 </a:t>
            </a:r>
            <a:r>
              <a:rPr lang="en-US" altLang="ko-KR" sz="3600" b="1" dirty="0">
                <a:solidFill>
                  <a:srgbClr val="545454"/>
                </a:solidFill>
                <a:latin typeface="+mn-ea"/>
              </a:rPr>
              <a:t>/ </a:t>
            </a: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오후 빵 리스트 제공</a:t>
            </a:r>
            <a:endParaRPr lang="en-US" altLang="ko-KR" sz="3600" b="1" dirty="0">
              <a:solidFill>
                <a:srgbClr val="545454"/>
              </a:solidFill>
              <a:latin typeface="+mn-ea"/>
            </a:endParaRPr>
          </a:p>
        </p:txBody>
      </p:sp>
      <p:sp>
        <p:nvSpPr>
          <p:cNvPr id="28" name="TextBox 18">
            <a:extLst>
              <a:ext uri="{FF2B5EF4-FFF2-40B4-BE49-F238E27FC236}">
                <a16:creationId xmlns:a16="http://schemas.microsoft.com/office/drawing/2014/main" id="{38C3D7EB-DEC1-E333-9D29-27995663977E}"/>
              </a:ext>
            </a:extLst>
          </p:cNvPr>
          <p:cNvSpPr txBox="1"/>
          <p:nvPr/>
        </p:nvSpPr>
        <p:spPr>
          <a:xfrm>
            <a:off x="1283741" y="8072634"/>
            <a:ext cx="15963900" cy="7239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로그인 기능을 통한 예약 주문 관리</a:t>
            </a:r>
            <a:endParaRPr lang="en-US" altLang="ko-KR" sz="3600" b="1" dirty="0">
              <a:solidFill>
                <a:srgbClr val="545454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A958F90-E72B-F1A9-EFAC-6688AEEF23B6}"/>
              </a:ext>
            </a:extLst>
          </p:cNvPr>
          <p:cNvSpPr/>
          <p:nvPr/>
        </p:nvSpPr>
        <p:spPr>
          <a:xfrm>
            <a:off x="4882211" y="6428815"/>
            <a:ext cx="8464958" cy="910379"/>
          </a:xfrm>
          <a:prstGeom prst="roundRect">
            <a:avLst/>
          </a:prstGeom>
          <a:solidFill>
            <a:srgbClr val="FFBD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FBC358B0-CEA4-22A9-D89B-CF15607219EC}"/>
              </a:ext>
            </a:extLst>
          </p:cNvPr>
          <p:cNvSpPr/>
          <p:nvPr/>
        </p:nvSpPr>
        <p:spPr>
          <a:xfrm>
            <a:off x="4882211" y="2921824"/>
            <a:ext cx="8464958" cy="910379"/>
          </a:xfrm>
          <a:prstGeom prst="roundRect">
            <a:avLst/>
          </a:prstGeom>
          <a:solidFill>
            <a:srgbClr val="FFBD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V="1">
            <a:off x="-503900" y="1313552"/>
            <a:ext cx="192958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7529123" y="6761221"/>
            <a:ext cx="1789080" cy="1802600"/>
          </a:xfrm>
          <a:custGeom>
            <a:avLst/>
            <a:gdLst/>
            <a:ahLst/>
            <a:cxnLst/>
            <a:rect l="l" t="t" r="r" b="b"/>
            <a:pathLst>
              <a:path w="1789080" h="1802600">
                <a:moveTo>
                  <a:pt x="0" y="0"/>
                </a:moveTo>
                <a:lnTo>
                  <a:pt x="1789081" y="0"/>
                </a:lnTo>
                <a:lnTo>
                  <a:pt x="1789081" y="1802599"/>
                </a:lnTo>
                <a:lnTo>
                  <a:pt x="0" y="18025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-1031707" y="581439"/>
            <a:ext cx="1788176" cy="1801689"/>
          </a:xfrm>
          <a:custGeom>
            <a:avLst/>
            <a:gdLst/>
            <a:ahLst/>
            <a:cxnLst/>
            <a:rect l="l" t="t" r="r" b="b"/>
            <a:pathLst>
              <a:path w="1788176" h="1801689">
                <a:moveTo>
                  <a:pt x="0" y="0"/>
                </a:moveTo>
                <a:lnTo>
                  <a:pt x="1788176" y="0"/>
                </a:lnTo>
                <a:lnTo>
                  <a:pt x="1788176" y="1801689"/>
                </a:lnTo>
                <a:lnTo>
                  <a:pt x="0" y="18016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3" name="Group 13"/>
          <p:cNvGrpSpPr/>
          <p:nvPr/>
        </p:nvGrpSpPr>
        <p:grpSpPr>
          <a:xfrm>
            <a:off x="4334672" y="581439"/>
            <a:ext cx="9618655" cy="1502326"/>
            <a:chOff x="0" y="0"/>
            <a:chExt cx="520396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203960" cy="812800"/>
            </a:xfrm>
            <a:custGeom>
              <a:avLst/>
              <a:gdLst/>
              <a:ahLst/>
              <a:cxnLst/>
              <a:rect l="l" t="t" r="r" b="b"/>
              <a:pathLst>
                <a:path w="5203960" h="812800">
                  <a:moveTo>
                    <a:pt x="16098" y="0"/>
                  </a:moveTo>
                  <a:lnTo>
                    <a:pt x="5187862" y="0"/>
                  </a:lnTo>
                  <a:cubicBezTo>
                    <a:pt x="5196753" y="0"/>
                    <a:pt x="5203960" y="7207"/>
                    <a:pt x="5203960" y="16098"/>
                  </a:cubicBezTo>
                  <a:lnTo>
                    <a:pt x="5203960" y="796702"/>
                  </a:lnTo>
                  <a:cubicBezTo>
                    <a:pt x="5203960" y="805593"/>
                    <a:pt x="5196753" y="812800"/>
                    <a:pt x="5187862" y="812800"/>
                  </a:cubicBezTo>
                  <a:lnTo>
                    <a:pt x="16098" y="812800"/>
                  </a:lnTo>
                  <a:cubicBezTo>
                    <a:pt x="7207" y="812800"/>
                    <a:pt x="0" y="805593"/>
                    <a:pt x="0" y="796702"/>
                  </a:cubicBezTo>
                  <a:lnTo>
                    <a:pt x="0" y="16098"/>
                  </a:lnTo>
                  <a:cubicBezTo>
                    <a:pt x="0" y="7207"/>
                    <a:pt x="7207" y="0"/>
                    <a:pt x="16098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520396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162047" y="4186183"/>
            <a:ext cx="15963900" cy="15116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500" b="1" dirty="0">
                <a:solidFill>
                  <a:srgbClr val="545454"/>
                </a:solidFill>
                <a:latin typeface="+mn-ea"/>
              </a:rPr>
              <a:t>음료 상품 정보 추가로 소비자에게 </a:t>
            </a:r>
          </a:p>
          <a:p>
            <a:pPr algn="ctr">
              <a:lnSpc>
                <a:spcPct val="150000"/>
              </a:lnSpc>
            </a:pPr>
            <a:r>
              <a:rPr lang="ko-KR" altLang="en-US" sz="3500" b="1" dirty="0">
                <a:solidFill>
                  <a:srgbClr val="545454"/>
                </a:solidFill>
                <a:latin typeface="+mn-ea"/>
              </a:rPr>
              <a:t>음료 가격 및 종류 정보 제공</a:t>
            </a:r>
            <a:endParaRPr lang="en-US" altLang="ko-KR" sz="3500" b="1" dirty="0">
              <a:solidFill>
                <a:srgbClr val="545454"/>
              </a:solidFill>
              <a:latin typeface="+mn-ea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885822" y="3120336"/>
            <a:ext cx="1251635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62"/>
              </a:lnSpc>
            </a:pPr>
            <a:r>
              <a:rPr lang="ko-KR" alt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음료상품 안내</a:t>
            </a:r>
            <a:endParaRPr lang="en-US" sz="4000" b="1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655913" y="600805"/>
            <a:ext cx="8976173" cy="130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ko-KR" altLang="en-US" sz="8378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기능</a:t>
            </a:r>
            <a:endParaRPr lang="en-US" sz="8378" b="1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8">
            <a:extLst>
              <a:ext uri="{FF2B5EF4-FFF2-40B4-BE49-F238E27FC236}">
                <a16:creationId xmlns:a16="http://schemas.microsoft.com/office/drawing/2014/main" id="{B197F41D-2C2A-80B5-4D82-AA62B2CB6EB7}"/>
              </a:ext>
            </a:extLst>
          </p:cNvPr>
          <p:cNvSpPr txBox="1"/>
          <p:nvPr/>
        </p:nvSpPr>
        <p:spPr>
          <a:xfrm>
            <a:off x="1019425" y="7662521"/>
            <a:ext cx="15963900" cy="1554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빵 </a:t>
            </a:r>
            <a:r>
              <a:rPr lang="ko-KR" altLang="en-US" sz="3600" b="1" dirty="0" err="1">
                <a:solidFill>
                  <a:srgbClr val="545454"/>
                </a:solidFill>
                <a:latin typeface="+mn-ea"/>
              </a:rPr>
              <a:t>구매량</a:t>
            </a: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 데이터를 이용한</a:t>
            </a:r>
            <a:endParaRPr lang="en-US" altLang="ko-KR" sz="3600" b="1" dirty="0">
              <a:solidFill>
                <a:srgbClr val="545454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일정 기간의 베스트 상품</a:t>
            </a:r>
            <a:endParaRPr lang="en-US" altLang="ko-KR" sz="3600" b="1" dirty="0">
              <a:solidFill>
                <a:srgbClr val="545454"/>
              </a:solidFill>
              <a:latin typeface="+mn-ea"/>
            </a:endParaRPr>
          </a:p>
        </p:txBody>
      </p:sp>
      <p:sp>
        <p:nvSpPr>
          <p:cNvPr id="21" name="TextBox 19">
            <a:extLst>
              <a:ext uri="{FF2B5EF4-FFF2-40B4-BE49-F238E27FC236}">
                <a16:creationId xmlns:a16="http://schemas.microsoft.com/office/drawing/2014/main" id="{283AB99F-BA69-AE2C-2783-A1EE6334630D}"/>
              </a:ext>
            </a:extLst>
          </p:cNvPr>
          <p:cNvSpPr txBox="1"/>
          <p:nvPr/>
        </p:nvSpPr>
        <p:spPr>
          <a:xfrm>
            <a:off x="2743200" y="6595463"/>
            <a:ext cx="1251635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62"/>
              </a:lnSpc>
            </a:pPr>
            <a:r>
              <a:rPr lang="ko-KR" alt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베스트 상품</a:t>
            </a:r>
            <a:endParaRPr lang="en-US" sz="4000" b="1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9369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A958F90-E72B-F1A9-EFAC-6688AEEF23B6}"/>
              </a:ext>
            </a:extLst>
          </p:cNvPr>
          <p:cNvSpPr/>
          <p:nvPr/>
        </p:nvSpPr>
        <p:spPr>
          <a:xfrm>
            <a:off x="4882211" y="6428815"/>
            <a:ext cx="8464958" cy="910379"/>
          </a:xfrm>
          <a:prstGeom prst="roundRect">
            <a:avLst/>
          </a:prstGeom>
          <a:solidFill>
            <a:srgbClr val="FFBD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FBC358B0-CEA4-22A9-D89B-CF15607219EC}"/>
              </a:ext>
            </a:extLst>
          </p:cNvPr>
          <p:cNvSpPr/>
          <p:nvPr/>
        </p:nvSpPr>
        <p:spPr>
          <a:xfrm>
            <a:off x="4882211" y="2921824"/>
            <a:ext cx="8464958" cy="910379"/>
          </a:xfrm>
          <a:prstGeom prst="roundRect">
            <a:avLst/>
          </a:prstGeom>
          <a:solidFill>
            <a:srgbClr val="FFBD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V="1">
            <a:off x="-503900" y="1313552"/>
            <a:ext cx="19295800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7529123" y="6761221"/>
            <a:ext cx="1789080" cy="1802600"/>
          </a:xfrm>
          <a:custGeom>
            <a:avLst/>
            <a:gdLst/>
            <a:ahLst/>
            <a:cxnLst/>
            <a:rect l="l" t="t" r="r" b="b"/>
            <a:pathLst>
              <a:path w="1789080" h="1802600">
                <a:moveTo>
                  <a:pt x="0" y="0"/>
                </a:moveTo>
                <a:lnTo>
                  <a:pt x="1789081" y="0"/>
                </a:lnTo>
                <a:lnTo>
                  <a:pt x="1789081" y="1802599"/>
                </a:lnTo>
                <a:lnTo>
                  <a:pt x="0" y="18025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-1031707" y="581439"/>
            <a:ext cx="1788176" cy="1801689"/>
          </a:xfrm>
          <a:custGeom>
            <a:avLst/>
            <a:gdLst/>
            <a:ahLst/>
            <a:cxnLst/>
            <a:rect l="l" t="t" r="r" b="b"/>
            <a:pathLst>
              <a:path w="1788176" h="1801689">
                <a:moveTo>
                  <a:pt x="0" y="0"/>
                </a:moveTo>
                <a:lnTo>
                  <a:pt x="1788176" y="0"/>
                </a:lnTo>
                <a:lnTo>
                  <a:pt x="1788176" y="1801689"/>
                </a:lnTo>
                <a:lnTo>
                  <a:pt x="0" y="18016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3" name="Group 13"/>
          <p:cNvGrpSpPr/>
          <p:nvPr/>
        </p:nvGrpSpPr>
        <p:grpSpPr>
          <a:xfrm>
            <a:off x="4334672" y="581439"/>
            <a:ext cx="9618655" cy="1502326"/>
            <a:chOff x="0" y="0"/>
            <a:chExt cx="520396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203960" cy="812800"/>
            </a:xfrm>
            <a:custGeom>
              <a:avLst/>
              <a:gdLst/>
              <a:ahLst/>
              <a:cxnLst/>
              <a:rect l="l" t="t" r="r" b="b"/>
              <a:pathLst>
                <a:path w="5203960" h="812800">
                  <a:moveTo>
                    <a:pt x="16098" y="0"/>
                  </a:moveTo>
                  <a:lnTo>
                    <a:pt x="5187862" y="0"/>
                  </a:lnTo>
                  <a:cubicBezTo>
                    <a:pt x="5196753" y="0"/>
                    <a:pt x="5203960" y="7207"/>
                    <a:pt x="5203960" y="16098"/>
                  </a:cubicBezTo>
                  <a:lnTo>
                    <a:pt x="5203960" y="796702"/>
                  </a:lnTo>
                  <a:cubicBezTo>
                    <a:pt x="5203960" y="805593"/>
                    <a:pt x="5196753" y="812800"/>
                    <a:pt x="5187862" y="812800"/>
                  </a:cubicBezTo>
                  <a:lnTo>
                    <a:pt x="16098" y="812800"/>
                  </a:lnTo>
                  <a:cubicBezTo>
                    <a:pt x="7207" y="812800"/>
                    <a:pt x="0" y="805593"/>
                    <a:pt x="0" y="796702"/>
                  </a:cubicBezTo>
                  <a:lnTo>
                    <a:pt x="0" y="16098"/>
                  </a:lnTo>
                  <a:cubicBezTo>
                    <a:pt x="0" y="7207"/>
                    <a:pt x="7207" y="0"/>
                    <a:pt x="16098" y="0"/>
                  </a:cubicBezTo>
                  <a:close/>
                </a:path>
              </a:pathLst>
            </a:custGeom>
            <a:solidFill>
              <a:srgbClr val="2A426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520396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162047" y="4376799"/>
            <a:ext cx="15963900" cy="7239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고객이 빵에 대한 리뷰를 작성</a:t>
            </a:r>
            <a:r>
              <a:rPr lang="en-US" altLang="ko-KR" sz="3600" b="1" dirty="0">
                <a:solidFill>
                  <a:srgbClr val="545454"/>
                </a:solidFill>
                <a:latin typeface="+mn-ea"/>
              </a:rPr>
              <a:t> </a:t>
            </a: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후 평가 점수를 부여</a:t>
            </a:r>
            <a:endParaRPr lang="en-US" altLang="ko-KR" sz="3600" b="1" dirty="0">
              <a:solidFill>
                <a:srgbClr val="545454"/>
              </a:solidFill>
              <a:latin typeface="+mn-ea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885822" y="3120336"/>
            <a:ext cx="1251635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62"/>
              </a:lnSpc>
            </a:pPr>
            <a:r>
              <a:rPr lang="ko-KR" alt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리뷰 및 평가 기능</a:t>
            </a:r>
            <a:endParaRPr lang="en-US" altLang="ko-KR" sz="4000" b="1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655913" y="600805"/>
            <a:ext cx="8976173" cy="130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9"/>
              </a:lnSpc>
            </a:pPr>
            <a:r>
              <a:rPr lang="ko-KR" altLang="en-US" sz="8378" b="1" dirty="0">
                <a:solidFill>
                  <a:srgbClr val="FFBD5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기능</a:t>
            </a:r>
            <a:endParaRPr lang="en-US" sz="8378" b="1" dirty="0">
              <a:solidFill>
                <a:srgbClr val="FFBD59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" name="TextBox 19">
            <a:extLst>
              <a:ext uri="{FF2B5EF4-FFF2-40B4-BE49-F238E27FC236}">
                <a16:creationId xmlns:a16="http://schemas.microsoft.com/office/drawing/2014/main" id="{283AB99F-BA69-AE2C-2783-A1EE6334630D}"/>
              </a:ext>
            </a:extLst>
          </p:cNvPr>
          <p:cNvSpPr txBox="1"/>
          <p:nvPr/>
        </p:nvSpPr>
        <p:spPr>
          <a:xfrm>
            <a:off x="2743200" y="6595463"/>
            <a:ext cx="1251635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62"/>
              </a:lnSpc>
            </a:pPr>
            <a:r>
              <a:rPr lang="ko-KR" alt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단계적 권한 관리 </a:t>
            </a:r>
            <a:r>
              <a:rPr lang="en-US" altLang="ko-KR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4000" b="1" dirty="0">
                <a:solidFill>
                  <a:srgbClr val="2A426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데이터 관리</a:t>
            </a:r>
            <a:endParaRPr lang="en-US" altLang="ko-KR" sz="4000" b="1" dirty="0">
              <a:solidFill>
                <a:srgbClr val="2A426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18">
            <a:extLst>
              <a:ext uri="{FF2B5EF4-FFF2-40B4-BE49-F238E27FC236}">
                <a16:creationId xmlns:a16="http://schemas.microsoft.com/office/drawing/2014/main" id="{7F5C9D95-ED07-CB37-9FED-C3A1FF055CCC}"/>
              </a:ext>
            </a:extLst>
          </p:cNvPr>
          <p:cNvSpPr txBox="1"/>
          <p:nvPr/>
        </p:nvSpPr>
        <p:spPr>
          <a:xfrm>
            <a:off x="971806" y="7845921"/>
            <a:ext cx="15963900" cy="7239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소비자</a:t>
            </a:r>
            <a:r>
              <a:rPr lang="en-US" altLang="ko-KR" sz="3600" b="1" dirty="0">
                <a:solidFill>
                  <a:srgbClr val="545454"/>
                </a:solidFill>
                <a:latin typeface="+mn-ea"/>
              </a:rPr>
              <a:t>, </a:t>
            </a:r>
            <a:r>
              <a:rPr lang="ko-KR" altLang="en-US" sz="3600" b="1" dirty="0">
                <a:solidFill>
                  <a:srgbClr val="545454"/>
                </a:solidFill>
                <a:latin typeface="+mn-ea"/>
              </a:rPr>
              <a:t>관리자로 나눠 권한 및 재고 관리</a:t>
            </a:r>
            <a:endParaRPr lang="en-US" altLang="ko-KR" sz="3600" b="1" dirty="0">
              <a:solidFill>
                <a:srgbClr val="545454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89625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2405</TotalTime>
  <Words>296</Words>
  <Application>Microsoft Office PowerPoint</Application>
  <PresentationFormat>사용자 지정</PresentationFormat>
  <Paragraphs>87</Paragraphs>
  <Slides>20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HY헤드라인M</vt:lpstr>
      <vt:lpstr>TT Commons Pro</vt:lpstr>
      <vt:lpstr>Calibri</vt:lpstr>
      <vt:lpstr>Arial</vt:lpstr>
      <vt:lpstr>TT Commons Pro Bold</vt:lpstr>
      <vt:lpstr>맑은 고딕</vt:lpstr>
      <vt:lpstr>Wingdings</vt:lpstr>
      <vt:lpstr>Neue Machina Ultra-Bold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Clean Modern Professional Company Business Profile Presentation</dc:title>
  <dc:creator>김민지</dc:creator>
  <cp:lastModifiedBy>김언지.</cp:lastModifiedBy>
  <cp:revision>44</cp:revision>
  <dcterms:created xsi:type="dcterms:W3CDTF">2006-08-16T00:00:00Z</dcterms:created>
  <dcterms:modified xsi:type="dcterms:W3CDTF">2023-11-27T04:33:17Z</dcterms:modified>
  <dc:identifier>DAF0UMwMOMY</dc:identifier>
</cp:coreProperties>
</file>

<file path=docProps/thumbnail.jpeg>
</file>